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0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1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2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3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4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5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6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7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8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19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20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21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theme/theme22.xml" ContentType="application/vnd.openxmlformats-officedocument.theme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3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4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01" r:id="rId2"/>
    <p:sldMasterId id="2147483715" r:id="rId3"/>
    <p:sldMasterId id="2147483729" r:id="rId4"/>
    <p:sldMasterId id="2147483742" r:id="rId5"/>
    <p:sldMasterId id="2147483755" r:id="rId6"/>
    <p:sldMasterId id="2147483768" r:id="rId7"/>
    <p:sldMasterId id="2147483782" r:id="rId8"/>
    <p:sldMasterId id="2147483795" r:id="rId9"/>
    <p:sldMasterId id="2147483808" r:id="rId10"/>
    <p:sldMasterId id="2147483821" r:id="rId11"/>
    <p:sldMasterId id="2147483834" r:id="rId12"/>
    <p:sldMasterId id="2147483847" r:id="rId13"/>
    <p:sldMasterId id="2147483861" r:id="rId14"/>
    <p:sldMasterId id="2147483874" r:id="rId15"/>
    <p:sldMasterId id="2147483887" r:id="rId16"/>
    <p:sldMasterId id="2147483900" r:id="rId17"/>
    <p:sldMasterId id="2147483913" r:id="rId18"/>
    <p:sldMasterId id="2147483927" r:id="rId19"/>
    <p:sldMasterId id="2147483940" r:id="rId20"/>
    <p:sldMasterId id="2147483953" r:id="rId21"/>
    <p:sldMasterId id="2147483966" r:id="rId22"/>
    <p:sldMasterId id="2147483979" r:id="rId23"/>
    <p:sldMasterId id="2147483992" r:id="rId24"/>
    <p:sldMasterId id="2147484005" r:id="rId25"/>
  </p:sldMasterIdLst>
  <p:notesMasterIdLst>
    <p:notesMasterId r:id="rId56"/>
  </p:notesMasterIdLst>
  <p:sldIdLst>
    <p:sldId id="256" r:id="rId26"/>
    <p:sldId id="303" r:id="rId27"/>
    <p:sldId id="257" r:id="rId28"/>
    <p:sldId id="278" r:id="rId29"/>
    <p:sldId id="299" r:id="rId30"/>
    <p:sldId id="295" r:id="rId31"/>
    <p:sldId id="270" r:id="rId32"/>
    <p:sldId id="265" r:id="rId33"/>
    <p:sldId id="279" r:id="rId34"/>
    <p:sldId id="280" r:id="rId35"/>
    <p:sldId id="281" r:id="rId36"/>
    <p:sldId id="258" r:id="rId37"/>
    <p:sldId id="282" r:id="rId38"/>
    <p:sldId id="266" r:id="rId39"/>
    <p:sldId id="290" r:id="rId40"/>
    <p:sldId id="291" r:id="rId41"/>
    <p:sldId id="283" r:id="rId42"/>
    <p:sldId id="259" r:id="rId43"/>
    <p:sldId id="285" r:id="rId44"/>
    <p:sldId id="286" r:id="rId45"/>
    <p:sldId id="287" r:id="rId46"/>
    <p:sldId id="288" r:id="rId47"/>
    <p:sldId id="289" r:id="rId48"/>
    <p:sldId id="271" r:id="rId49"/>
    <p:sldId id="300" r:id="rId50"/>
    <p:sldId id="302" r:id="rId51"/>
    <p:sldId id="301" r:id="rId52"/>
    <p:sldId id="274" r:id="rId53"/>
    <p:sldId id="276" r:id="rId54"/>
    <p:sldId id="277" r:id="rId55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97" autoAdjust="0"/>
  </p:normalViewPr>
  <p:slideViewPr>
    <p:cSldViewPr snapToGrid="0">
      <p:cViewPr varScale="1">
        <p:scale>
          <a:sx n="106" d="100"/>
          <a:sy n="106" d="100"/>
        </p:scale>
        <p:origin x="112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slide" Target="slides/slide2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293E7-2D38-46B7-B03A-9357F1998CF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1BD6B-26D9-4091-B04F-DCA23F9F6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2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BD6B-26D9-4091-B04F-DCA23F9F6A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1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fld id="{EC3137B9-ED63-4AF9-B4CA-D3631F62CBE7}" type="slidenum">
              <a:rPr lang="en-US" altLang="zh-CN" sz="1200" smtClean="0">
                <a:ea typeface="宋体" charset="-122"/>
              </a:rPr>
              <a:pPr eaLnBrk="1" hangingPunct="1"/>
              <a:t>2</a:t>
            </a:fld>
            <a:endParaRPr lang="en-US" altLang="zh-CN" sz="120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86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17A84D-365F-406D-992C-AD368DAF49FA}" type="slidenum">
              <a:rPr lang="he-IL" altLang="zh-CN"/>
              <a:pPr/>
              <a:t>20</a:t>
            </a:fld>
            <a:endParaRPr lang="zh-CN" altLang="zh-CN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78FE1-F859-4C88-9197-E9BD68470A51}" type="slidenum">
              <a:rPr lang="he-IL" altLang="zh-CN"/>
              <a:pPr/>
              <a:t>21</a:t>
            </a:fld>
            <a:endParaRPr lang="zh-CN" altLang="zh-CN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BC68A0-BA3D-4392-A75D-51DB671958E4}" type="slidenum">
              <a:rPr lang="he-IL" altLang="zh-CN"/>
              <a:pPr/>
              <a:t>22</a:t>
            </a:fld>
            <a:endParaRPr lang="zh-CN" altLang="zh-CN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24D8DB-8D89-47B9-92B0-C8DFB297F984}" type="slidenum">
              <a:rPr lang="he-IL" altLang="zh-CN"/>
              <a:pPr/>
              <a:t>23</a:t>
            </a:fld>
            <a:endParaRPr lang="zh-CN" altLang="zh-CN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7003D9-430F-4C17-B202-2A43896BE934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自然光通过波片后仍为自然光，其原因在于：自然光为大量原子、分子间歇发光的总效应，无确定的相位与偏振关系。因此通过波片后出射的仍为大量无规的椭偏、圆偏和线偏，其总效果仍为无规振动，所以还是自然光。</a:t>
            </a:r>
          </a:p>
        </p:txBody>
      </p:sp>
    </p:spTree>
    <p:extLst>
      <p:ext uri="{BB962C8B-B14F-4D97-AF65-F5344CB8AC3E}">
        <p14:creationId xmlns:p14="http://schemas.microsoft.com/office/powerpoint/2010/main" val="326558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zh-CN"/>
            </a:lvl1pPr>
            <a:extLst/>
          </a:lstStyle>
          <a:p>
            <a:r>
              <a:rPr kumimoji="0" lang="zh-CN"/>
              <a:t>单击此处添加相册标题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/>
            </a:pPr>
            <a:endParaRPr kumimoji="0" lang="zh-CN" sz="3200" b="0" i="1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单击此处添加日期和其他详细信息</a:t>
            </a:r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32743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89097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210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227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8807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623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001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34273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666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7446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442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817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混向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25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11642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43801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2409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240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3971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158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714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50346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59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83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3880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2748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399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48170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92225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6586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6767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48233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940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97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139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9030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7360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5624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726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22554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55686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588078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9880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6799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521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16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大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24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1552"/>
      </p:ext>
    </p:extLst>
  </p:cSld>
  <p:clrMapOvr>
    <a:masterClrMapping/>
  </p:clrMapOvr>
  <p:transition>
    <p:fade/>
  </p:transition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778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40091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2873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235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11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206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185433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1642512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153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78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栏: 1 纵栏和 3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15500"/>
      </p:ext>
    </p:extLst>
  </p:cSld>
  <p:clrMapOvr>
    <a:masterClrMapping/>
  </p:clrMapOvr>
  <p:transition>
    <p:fade/>
  </p:transition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151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36712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30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33503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9254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403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2014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59814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32780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7687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横栏和 2 纵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5241"/>
      </p:ext>
    </p:extLst>
  </p:cSld>
  <p:clrMapOvr>
    <a:masterClrMapping/>
  </p:clrMapOvr>
  <p:transition>
    <p:fade/>
  </p:transition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2304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885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1685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8354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3261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847696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146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69200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39715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36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纵栏和 2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334"/>
      </p:ext>
    </p:extLst>
  </p:cSld>
  <p:clrMapOvr>
    <a:masterClrMapping/>
  </p:clrMapOvr>
  <p:transition>
    <p:fade/>
  </p:transition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086858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1880225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6786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835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1634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7315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60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3988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314459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47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93566"/>
      </p:ext>
    </p:extLst>
  </p:cSld>
  <p:clrMapOvr>
    <a:masterClrMapping/>
  </p:clrMapOvr>
  <p:transition>
    <p:fade/>
  </p:transition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1666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4250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3395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75608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170353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5900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938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42590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8591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6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栏，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5886"/>
      </p:ext>
    </p:extLst>
  </p:cSld>
  <p:clrMapOvr>
    <a:masterClrMapping/>
  </p:clrMapOvr>
  <p:transition>
    <p:fade/>
  </p:transition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17686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5402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4523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0269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15438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86687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347001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630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1927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8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7060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340"/>
      </p:ext>
    </p:extLst>
  </p:cSld>
  <p:clrMapOvr>
    <a:masterClrMapping/>
  </p:clrMapOvr>
  <p:transition>
    <p:fade/>
  </p:transition>
  <p:hf hdr="0" ft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8619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8375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1605036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7228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08042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5879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02285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8931153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24447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7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 anchor="ctr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2670"/>
      </p:ext>
    </p:extLst>
  </p:cSld>
  <p:clrMapOvr>
    <a:masterClrMapping/>
  </p:clrMapOvr>
  <p:hf hdr="0" ft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5399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48784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0552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66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862201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2765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71676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86179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730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6391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289872"/>
      </p:ext>
    </p:extLst>
  </p:cSld>
  <p:clrMapOvr>
    <a:masterClrMapping/>
  </p:clrMapOvr>
  <p:hf hdr="0" ft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4110487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0215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143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5396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2788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3568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50080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1463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9706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46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56206"/>
      </p:ext>
    </p:extLst>
  </p:cSld>
  <p:clrMapOvr>
    <a:masterClrMapping/>
  </p:clrMapOvr>
  <p:hf hdr="0" ft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9787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3409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987391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8043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35366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5794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9737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40774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9697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8786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79219"/>
      </p:ext>
    </p:extLst>
  </p:cSld>
  <p:clrMapOvr>
    <a:masterClrMapping/>
  </p:clrMapOvr>
  <p:hf hdr="0" ft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7396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2573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2189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451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821873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595079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0057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2263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3588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97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43516"/>
      </p:ext>
    </p:extLst>
  </p:cSld>
  <p:clrMapOvr>
    <a:masterClrMapping/>
  </p:clrMapOvr>
  <p:hf hdr="0" ft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02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338135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9021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8280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29721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54829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336338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773832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0010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04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2426"/>
      </p:ext>
    </p:extLst>
  </p:cSld>
  <p:clrMapOvr>
    <a:masterClrMapping/>
  </p:clrMapOvr>
  <p:hf hdr="0" ft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0384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41613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77482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604827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0338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52050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743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0990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365584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1266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918136"/>
      </p:ext>
    </p:extLst>
  </p:cSld>
  <p:clrMapOvr>
    <a:masterClrMapping/>
  </p:clrMapOvr>
  <p:hf hdr="0" ft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6000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16175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97329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1663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7480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888714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053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47329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05463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31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28740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70834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65319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06453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8527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0637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6916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1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96823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49595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41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1034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225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34738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47721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80971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8919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7778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49892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4917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175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593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54734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431425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92829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6759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7583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48543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03697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88099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650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33833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1892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0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6725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0685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680665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78542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69400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6931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4327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925646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84213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074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43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5224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12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440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98797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7697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21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020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2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横栏(全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zh-CN"/>
              <a:t>单击图标</a:t>
            </a:r>
            <a:r>
              <a:rPr kumimoji="0" lang="zh-CN" baseline="0"/>
              <a:t>添加</a:t>
            </a:r>
            <a:r>
              <a:rPr kumimoji="0" lang="zh-CN"/>
              <a:t>全页图片</a:t>
            </a:r>
            <a:endParaRPr kumimoji="0" lang="zh-CN" i="0" baseline="0"/>
          </a:p>
          <a:p>
            <a:pPr marL="0" marR="0" indent="0"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</p:txBody>
      </p:sp>
    </p:spTree>
    <p:extLst>
      <p:ext uri="{BB962C8B-B14F-4D97-AF65-F5344CB8AC3E}">
        <p14:creationId xmlns:p14="http://schemas.microsoft.com/office/powerpoint/2010/main" val="4129068653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104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438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56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93505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639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44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686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0187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01345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3438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lang="zh-CN" baseline="0"/>
            </a:lvl1pPr>
            <a:extLst/>
          </a:lstStyle>
          <a:p>
            <a:r>
              <a:rPr kumimoji="0" lang="zh-CN"/>
              <a:t>单击此处添加节标题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单击此处添加副标题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18776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691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25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199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556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2165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60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573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783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0570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1725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9184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6928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87526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2958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53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452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027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0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26660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5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0330"/>
      </p:ext>
    </p:extLst>
  </p:cSld>
  <p:clrMapOvr>
    <a:masterClrMapping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512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9578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929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82354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1845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4107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845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03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812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3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混向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2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36108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525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296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700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744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48084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4285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767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0468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1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38619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024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896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01075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0228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004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325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877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71998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6294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image" Target="../media/image10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image" Target="../media/image2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2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image" Target="../media/image2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image" Target="../media/image10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2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Relationship Id="rId14" Type="http://schemas.openxmlformats.org/officeDocument/2006/relationships/image" Target="../media/image2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6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image" Target="../media/image2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image" Target="../media/image2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91.xml"/><Relationship Id="rId12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85.xml"/><Relationship Id="rId6" Type="http://schemas.openxmlformats.org/officeDocument/2006/relationships/slideLayout" Target="../slideLayouts/slideLayout290.xml"/><Relationship Id="rId11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8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88.xml"/><Relationship Id="rId9" Type="http://schemas.openxmlformats.org/officeDocument/2006/relationships/slideLayout" Target="../slideLayouts/slideLayout293.xml"/><Relationship Id="rId14" Type="http://schemas.openxmlformats.org/officeDocument/2006/relationships/image" Target="../media/image10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image" Target="../media/image2.jpe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fld id="{A8F0676C-9585-486F-ACF5-2E299F4A6A04}" type="datetime1">
              <a:rPr lang="en-US" altLang="zh-CN" smtClean="0"/>
              <a:t>11/7/2018</a:t>
            </a:fld>
            <a:endParaRPr lang="en-US"/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fld id="{37731277-AD78-4810-8D88-D6F414816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46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zh-CN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 lang="zh-CN">
          <a:solidFill>
            <a:schemeClr val="tx2"/>
          </a:solidFill>
        </a:defRPr>
      </a:lvl2pPr>
      <a:lvl3pPr eaLnBrk="1" latinLnBrk="0" hangingPunct="1">
        <a:defRPr kumimoji="0" lang="zh-CN">
          <a:solidFill>
            <a:schemeClr val="tx2"/>
          </a:solidFill>
        </a:defRPr>
      </a:lvl3pPr>
      <a:lvl4pPr eaLnBrk="1" latinLnBrk="0" hangingPunct="1">
        <a:defRPr kumimoji="0" lang="zh-CN">
          <a:solidFill>
            <a:schemeClr val="tx2"/>
          </a:solidFill>
        </a:defRPr>
      </a:lvl4pPr>
      <a:lvl5pPr eaLnBrk="1" latinLnBrk="0" hangingPunct="1">
        <a:defRPr kumimoji="0" lang="zh-CN">
          <a:solidFill>
            <a:schemeClr val="tx2"/>
          </a:solidFill>
        </a:defRPr>
      </a:lvl5pPr>
      <a:lvl6pPr eaLnBrk="1" latinLnBrk="0" hangingPunct="1">
        <a:defRPr kumimoji="0" lang="zh-CN">
          <a:solidFill>
            <a:schemeClr val="tx2"/>
          </a:solidFill>
        </a:defRPr>
      </a:lvl6pPr>
      <a:lvl7pPr eaLnBrk="1" latinLnBrk="0" hangingPunct="1">
        <a:defRPr kumimoji="0" lang="zh-CN">
          <a:solidFill>
            <a:schemeClr val="tx2"/>
          </a:solidFill>
        </a:defRPr>
      </a:lvl7pPr>
      <a:lvl8pPr eaLnBrk="1" latinLnBrk="0" hangingPunct="1">
        <a:defRPr kumimoji="0" lang="zh-CN">
          <a:solidFill>
            <a:schemeClr val="tx2"/>
          </a:solidFill>
        </a:defRPr>
      </a:lvl8pPr>
      <a:lvl9pPr eaLnBrk="1" latinLnBrk="0" hangingPunct="1">
        <a:defRPr kumimoji="0" lang="zh-CN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lang="zh-CN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lang="zh-CN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09071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9381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81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0209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65634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9591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05183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15378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47957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08731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86120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1266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DA4FF677-C9FB-4807-913D-665935D8871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51452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51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35573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566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12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4241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029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627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7116893C-2A89-46F8-BA4A-BC632E9E6E21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5327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15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70174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18" Type="http://schemas.openxmlformats.org/officeDocument/2006/relationships/image" Target="../media/image53.png"/><Relationship Id="rId3" Type="http://schemas.openxmlformats.org/officeDocument/2006/relationships/image" Target="../media/image150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17" Type="http://schemas.openxmlformats.org/officeDocument/2006/relationships/image" Target="../media/image52.png"/><Relationship Id="rId2" Type="http://schemas.openxmlformats.org/officeDocument/2006/relationships/image" Target="../media/image140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1.xml"/><Relationship Id="rId11" Type="http://schemas.openxmlformats.org/officeDocument/2006/relationships/image" Target="../media/image50.png"/><Relationship Id="rId15" Type="http://schemas.openxmlformats.org/officeDocument/2006/relationships/image" Target="../media/image230.png"/><Relationship Id="rId10" Type="http://schemas.openxmlformats.org/officeDocument/2006/relationships/image" Target="../media/image18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480.png"/><Relationship Id="rId18" Type="http://schemas.openxmlformats.org/officeDocument/2006/relationships/image" Target="../media/image57.png"/><Relationship Id="rId3" Type="http://schemas.openxmlformats.org/officeDocument/2006/relationships/image" Target="../media/image280.png"/><Relationship Id="rId7" Type="http://schemas.openxmlformats.org/officeDocument/2006/relationships/image" Target="../media/image9.png"/><Relationship Id="rId12" Type="http://schemas.openxmlformats.org/officeDocument/2006/relationships/image" Target="../media/image55.png"/><Relationship Id="rId17" Type="http://schemas.openxmlformats.org/officeDocument/2006/relationships/image" Target="../media/image56.png"/><Relationship Id="rId2" Type="http://schemas.openxmlformats.org/officeDocument/2006/relationships/image" Target="../media/image270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1.xml"/><Relationship Id="rId11" Type="http://schemas.openxmlformats.org/officeDocument/2006/relationships/image" Target="../media/image54.png"/><Relationship Id="rId15" Type="http://schemas.openxmlformats.org/officeDocument/2006/relationships/image" Target="../media/image490.png"/><Relationship Id="rId10" Type="http://schemas.openxmlformats.org/officeDocument/2006/relationships/image" Target="../media/image180.png"/><Relationship Id="rId9" Type="http://schemas.openxmlformats.org/officeDocument/2006/relationships/image" Target="../media/image460.png"/><Relationship Id="rId1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png"/><Relationship Id="rId5" Type="http://schemas.openxmlformats.org/officeDocument/2006/relationships/image" Target="../media/image73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4.gif"/><Relationship Id="rId7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2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37731277-AD78-4810-8D88-D6F4148165C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 smtClean="0"/>
              <a:t>圆偏振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cos</m:t>
                    </m:r>
                    <m:r>
                      <a:rPr lang="en-US" altLang="zh-CN" b="0" i="1" smtClean="0">
                        <a:latin typeface="Cambria Math"/>
                      </a:rPr>
                      <m:t>⁡(</m:t>
                    </m:r>
                    <m:r>
                      <a:rPr lang="en-US" altLang="zh-CN" b="0" i="1" smtClean="0">
                        <a:latin typeface="Cambria Math"/>
                      </a:rPr>
                      <m:t>𝜔</m:t>
                    </m:r>
                    <m:r>
                      <a:rPr lang="en-US" altLang="zh-CN" b="0" i="1" smtClean="0">
                        <a:latin typeface="Cambria Math"/>
                      </a:rPr>
                      <m:t>𝑡</m:t>
                    </m:r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r>
                      <a:rPr lang="en-US" altLang="zh-CN" b="0" i="1" smtClean="0">
                        <a:latin typeface="Cambria Math"/>
                      </a:rPr>
                      <m:t>𝑘𝑧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7042020" y="3660516"/>
            <a:ext cx="1970292" cy="1804702"/>
            <a:chOff x="1717288" y="3814766"/>
            <a:chExt cx="2737625" cy="2586034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endCxn id="12" idx="0"/>
            </p:cNvCxnSpPr>
            <p:nvPr/>
          </p:nvCxnSpPr>
          <p:spPr>
            <a:xfrm flipV="1">
              <a:off x="3061010" y="4365702"/>
              <a:ext cx="0" cy="9311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130785" y="4629799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785" y="4629799"/>
                  <a:ext cx="297047" cy="4029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48571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42857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4592284" y="3660516"/>
            <a:ext cx="1970292" cy="1804702"/>
            <a:chOff x="1717288" y="3814766"/>
            <a:chExt cx="2737625" cy="2586034"/>
          </a:xfrm>
        </p:grpSpPr>
        <p:cxnSp>
          <p:nvCxnSpPr>
            <p:cNvPr id="22" name="直接箭头连接符 21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5" idx="2"/>
            </p:cNvCxnSpPr>
            <p:nvPr/>
          </p:nvCxnSpPr>
          <p:spPr>
            <a:xfrm flipH="1">
              <a:off x="2157761" y="5296828"/>
              <a:ext cx="903249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57571" y="5379727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571" y="5379727"/>
                  <a:ext cx="297047" cy="40293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51429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45714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69232" y="5962063"/>
                <a:ext cx="18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2" y="5962063"/>
                <a:ext cx="1803787" cy="461665"/>
              </a:xfrm>
              <a:prstGeom prst="rect">
                <a:avLst/>
              </a:prstGeom>
              <a:blipFill>
                <a:blip r:embed="rId11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35844" y="5839419"/>
                <a:ext cx="1834104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844" y="5839419"/>
                <a:ext cx="1834104" cy="7199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2506550" y="3660516"/>
            <a:ext cx="1970292" cy="1804702"/>
            <a:chOff x="1717288" y="3814766"/>
            <a:chExt cx="2737625" cy="2586034"/>
          </a:xfrm>
        </p:grpSpPr>
        <p:cxnSp>
          <p:nvCxnSpPr>
            <p:cNvPr id="36" name="直接箭头连接符 35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endCxn id="39" idx="4"/>
            </p:cNvCxnSpPr>
            <p:nvPr/>
          </p:nvCxnSpPr>
          <p:spPr>
            <a:xfrm>
              <a:off x="3061010" y="5296828"/>
              <a:ext cx="0" cy="9311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457571" y="5379727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571" y="5379727"/>
                  <a:ext cx="297047" cy="40293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48571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45714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/>
          <p:cNvGrpSpPr/>
          <p:nvPr/>
        </p:nvGrpSpPr>
        <p:grpSpPr>
          <a:xfrm>
            <a:off x="388988" y="3660516"/>
            <a:ext cx="1970292" cy="1804702"/>
            <a:chOff x="1717288" y="3814766"/>
            <a:chExt cx="2737625" cy="2586034"/>
          </a:xfrm>
        </p:grpSpPr>
        <p:cxnSp>
          <p:nvCxnSpPr>
            <p:cNvPr id="45" name="直接箭头连接符 44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endCxn id="48" idx="6"/>
            </p:cNvCxnSpPr>
            <p:nvPr/>
          </p:nvCxnSpPr>
          <p:spPr>
            <a:xfrm>
              <a:off x="3061010" y="5296828"/>
              <a:ext cx="903249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50659" y="5334149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659" y="5334149"/>
                  <a:ext cx="297047" cy="40293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51429" b="-319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41667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弧形 52"/>
          <p:cNvSpPr/>
          <p:nvPr/>
        </p:nvSpPr>
        <p:spPr>
          <a:xfrm>
            <a:off x="7042020" y="3800650"/>
            <a:ext cx="1863398" cy="1796073"/>
          </a:xfrm>
          <a:prstGeom prst="arc">
            <a:avLst>
              <a:gd name="adj1" fmla="val 18699737"/>
              <a:gd name="adj2" fmla="val 13767318"/>
            </a:avLst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699439" y="5969844"/>
                <a:ext cx="1827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39" y="5969844"/>
                <a:ext cx="1827021" cy="461665"/>
              </a:xfrm>
              <a:prstGeom prst="rect">
                <a:avLst/>
              </a:prstGeom>
              <a:blipFill>
                <a:blip r:embed="rId17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889404" y="5800399"/>
                <a:ext cx="2016014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04" y="5800399"/>
                <a:ext cx="2016014" cy="7838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1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3" grpId="0" animBg="1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椭圆偏振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cos</m:t>
                    </m:r>
                    <m:r>
                      <a:rPr lang="en-US" altLang="zh-CN" b="0" i="1" smtClean="0">
                        <a:latin typeface="Cambria Math"/>
                      </a:rPr>
                      <m:t>⁡(</m:t>
                    </m:r>
                    <m:r>
                      <a:rPr lang="en-US" altLang="zh-CN" b="0" i="1" smtClean="0">
                        <a:latin typeface="Cambria Math"/>
                      </a:rPr>
                      <m:t>𝜔</m:t>
                    </m:r>
                    <m:r>
                      <a:rPr lang="en-US" altLang="zh-CN" b="0" i="1" smtClean="0">
                        <a:latin typeface="Cambria Math"/>
                      </a:rPr>
                      <m:t>𝑡</m:t>
                    </m:r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r>
                      <a:rPr lang="en-US" altLang="zh-CN" b="0" i="1" smtClean="0">
                        <a:latin typeface="Cambria Math"/>
                      </a:rPr>
                      <m:t>𝑘𝑧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328985" y="3660516"/>
            <a:ext cx="1970292" cy="1804702"/>
            <a:chOff x="1717288" y="3814766"/>
            <a:chExt cx="2737625" cy="2586034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61010" y="4629799"/>
              <a:ext cx="903249" cy="667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101504" y="4637200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504" y="4637200"/>
                  <a:ext cx="297047" cy="4029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51429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42857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2570380" y="3660516"/>
            <a:ext cx="1970292" cy="1804702"/>
            <a:chOff x="1717288" y="3814766"/>
            <a:chExt cx="2737625" cy="2586034"/>
          </a:xfrm>
        </p:grpSpPr>
        <p:cxnSp>
          <p:nvCxnSpPr>
            <p:cNvPr id="22" name="直接箭头连接符 21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3061013" y="5296830"/>
              <a:ext cx="0" cy="6770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643395" y="5465858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95" y="5465858"/>
                  <a:ext cx="297047" cy="40293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48571" b="-319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45714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9177" y="5939454"/>
                <a:ext cx="18863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77" y="5939454"/>
                <a:ext cx="18863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467726" y="5847426"/>
                <a:ext cx="1983371" cy="7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26" y="5847426"/>
                <a:ext cx="1983371" cy="7199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4811775" y="3660516"/>
            <a:ext cx="1970292" cy="1804702"/>
            <a:chOff x="1717288" y="3814766"/>
            <a:chExt cx="2737625" cy="2586034"/>
          </a:xfrm>
        </p:grpSpPr>
        <p:cxnSp>
          <p:nvCxnSpPr>
            <p:cNvPr id="36" name="直接箭头连接符 35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>
              <a:off x="2157761" y="5296828"/>
              <a:ext cx="903253" cy="6770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590976" y="5469918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76" y="5469918"/>
                  <a:ext cx="297047" cy="40293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47222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45714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/>
          <p:cNvGrpSpPr/>
          <p:nvPr/>
        </p:nvGrpSpPr>
        <p:grpSpPr>
          <a:xfrm>
            <a:off x="7008566" y="3660516"/>
            <a:ext cx="1970292" cy="1804702"/>
            <a:chOff x="1717288" y="3814766"/>
            <a:chExt cx="2737625" cy="2586034"/>
          </a:xfrm>
        </p:grpSpPr>
        <p:cxnSp>
          <p:nvCxnSpPr>
            <p:cNvPr id="45" name="直接箭头连接符 44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3061011" y="4637200"/>
              <a:ext cx="0" cy="6596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122875" y="4761849"/>
                  <a:ext cx="297047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875" y="4761849"/>
                  <a:ext cx="297047" cy="40293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48571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508" y="3814766"/>
                  <a:ext cx="297047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41667" b="-488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弧形 52"/>
          <p:cNvSpPr/>
          <p:nvPr/>
        </p:nvSpPr>
        <p:spPr>
          <a:xfrm rot="2905451">
            <a:off x="7432019" y="3657562"/>
            <a:ext cx="1123653" cy="2077112"/>
          </a:xfrm>
          <a:prstGeom prst="arc">
            <a:avLst>
              <a:gd name="adj1" fmla="val 17997946"/>
              <a:gd name="adj2" fmla="val 14394930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09120" y="5995063"/>
                <a:ext cx="1957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20" y="5995063"/>
                <a:ext cx="195793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844090" y="5826414"/>
                <a:ext cx="218984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𝜔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𝑘𝑧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090" y="5826414"/>
                <a:ext cx="2189847" cy="7838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/>
          <p:cNvSpPr/>
          <p:nvPr/>
        </p:nvSpPr>
        <p:spPr>
          <a:xfrm rot="19034976">
            <a:off x="439253" y="4331236"/>
            <a:ext cx="1693581" cy="7332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1296073" y="4229299"/>
            <a:ext cx="650076" cy="0"/>
          </a:xfrm>
          <a:prstGeom prst="line">
            <a:avLst/>
          </a:prstGeom>
          <a:ln w="12700">
            <a:solidFill>
              <a:srgbClr val="9933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946149" y="4229299"/>
            <a:ext cx="0" cy="523348"/>
          </a:xfrm>
          <a:prstGeom prst="line">
            <a:avLst/>
          </a:prstGeom>
          <a:ln w="12700">
            <a:solidFill>
              <a:srgbClr val="9933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19060525">
            <a:off x="2675046" y="4328805"/>
            <a:ext cx="1724844" cy="759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19010873">
            <a:off x="4943447" y="4309915"/>
            <a:ext cx="1710138" cy="759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 flipV="1">
            <a:off x="5124025" y="5167313"/>
            <a:ext cx="645313" cy="1071"/>
          </a:xfrm>
          <a:prstGeom prst="line">
            <a:avLst/>
          </a:prstGeom>
          <a:ln w="12700">
            <a:solidFill>
              <a:srgbClr val="9933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5124025" y="4682426"/>
            <a:ext cx="4762" cy="484887"/>
          </a:xfrm>
          <a:prstGeom prst="line">
            <a:avLst/>
          </a:prstGeom>
          <a:ln w="12700">
            <a:solidFill>
              <a:srgbClr val="9933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8969186">
            <a:off x="7111297" y="4334972"/>
            <a:ext cx="1724844" cy="759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3" grpId="0" animBg="1"/>
      <p:bldP spid="54" grpId="0"/>
      <p:bldP spid="55" grpId="0"/>
      <p:bldP spid="21" grpId="0" animBg="1"/>
      <p:bldP spid="52" grpId="0" animBg="1"/>
      <p:bldP spid="58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15" y="1485383"/>
            <a:ext cx="4079379" cy="4351338"/>
          </a:xfrm>
          <a:solidFill>
            <a:schemeClr val="tx1"/>
          </a:solidFill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3" descr="33_Figure61-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5" y="2255356"/>
            <a:ext cx="8548687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7362" y="4393581"/>
            <a:ext cx="288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右旋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4886" y="4393581"/>
            <a:ext cx="2430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左旋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14755" y="972019"/>
                <a:ext cx="7031990" cy="713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altLang="zh-CN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600" i="1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altLang="zh-CN" sz="36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3600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en-US" altLang="zh-CN" sz="3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6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600" i="1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3600" i="1">
                                  <a:latin typeface="Cambria Math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5" y="972019"/>
                <a:ext cx="7031990" cy="7136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58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558"/>
          </a:xfrm>
        </p:spPr>
        <p:txBody>
          <a:bodyPr/>
          <a:lstStyle/>
          <a:p>
            <a:r>
              <a:rPr lang="zh-CN" altLang="en-US" dirty="0" smtClean="0"/>
              <a:t>布鲁斯特角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4222" y="1168363"/>
                <a:ext cx="7886700" cy="20201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当入射角为特定角度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时，反射光为振动面垂直于入射面的线偏振光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222" y="1168363"/>
                <a:ext cx="7886700" cy="2020186"/>
              </a:xfrm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8" descr="33_Figure27-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>
            <a:fillRect/>
          </a:stretch>
        </p:blipFill>
        <p:spPr bwMode="auto">
          <a:xfrm>
            <a:off x="342900" y="3188549"/>
            <a:ext cx="8547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连接符 8"/>
          <p:cNvCxnSpPr/>
          <p:nvPr/>
        </p:nvCxnSpPr>
        <p:spPr>
          <a:xfrm>
            <a:off x="4616450" y="4591105"/>
            <a:ext cx="104406" cy="1870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504808" y="4769699"/>
            <a:ext cx="223284" cy="142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8242" y="4684638"/>
                <a:ext cx="1371600" cy="613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42" y="4684638"/>
                <a:ext cx="1371600" cy="6135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850605"/>
            <a:ext cx="7886700" cy="842393"/>
          </a:xfrm>
        </p:spPr>
        <p:txBody>
          <a:bodyPr/>
          <a:lstStyle/>
          <a:p>
            <a:r>
              <a:rPr lang="zh-CN" altLang="en-US" dirty="0" smtClean="0"/>
              <a:t>装有偏振片的相机拍摄反光的效果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15</a:t>
            </a:fld>
            <a:endParaRPr lang="en-US"/>
          </a:p>
        </p:txBody>
      </p:sp>
      <p:pic>
        <p:nvPicPr>
          <p:cNvPr id="27650" name="Picture 2" descr="c:\users\sli\appdata\roaming\360se6\User Data\temp\Poloriser-d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0" y="2287680"/>
            <a:ext cx="8807484" cy="285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4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9516"/>
          </a:xfrm>
        </p:spPr>
        <p:txBody>
          <a:bodyPr/>
          <a:lstStyle/>
          <a:p>
            <a:r>
              <a:rPr lang="zh-CN" altLang="en-US" dirty="0" smtClean="0"/>
              <a:t>利用折射起偏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54643"/>
            <a:ext cx="7763912" cy="99967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多个平面透镜与入射光学成布鲁斯特角摆放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16</a:t>
            </a:fld>
            <a:endParaRPr lang="en-US"/>
          </a:p>
        </p:txBody>
      </p:sp>
      <p:pic>
        <p:nvPicPr>
          <p:cNvPr id="36866" name="Picture 2" descr="c:\users\sli\appdata\roaming\360se6\User Data\temp\719px-Brewster-polariz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8" y="2659423"/>
            <a:ext cx="68484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散射与偏振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与布鲁斯特角效应类似，散射也会产生偏振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17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6598"/>
          <a:stretch/>
        </p:blipFill>
        <p:spPr>
          <a:xfrm>
            <a:off x="1122629" y="2098171"/>
            <a:ext cx="6691784" cy="41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双折射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94839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由于分子结构的不对称，导致不同偏振方向的电磁波在其中传播时折射率不同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6" descr="33_00CO-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"/>
          <a:stretch>
            <a:fillRect/>
          </a:stretch>
        </p:blipFill>
        <p:spPr bwMode="auto">
          <a:xfrm>
            <a:off x="6690732" y="93818"/>
            <a:ext cx="2278644" cy="17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1038224" y="3633321"/>
            <a:ext cx="7067551" cy="1828800"/>
            <a:chOff x="789" y="1392"/>
            <a:chExt cx="4452" cy="1152"/>
          </a:xfrm>
        </p:grpSpPr>
        <p:pic>
          <p:nvPicPr>
            <p:cNvPr id="7" name="Picture 5" descr="C:\Documents and Settings\manset\My Documents\CFHT_AND_SCIENCE\PolarizationOfLight\DoubleRefracti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392"/>
              <a:ext cx="2210" cy="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789" y="1626"/>
              <a:ext cx="912" cy="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008000"/>
                  </a:solidFill>
                  <a:ea typeface="宋体" pitchFamily="2" charset="-122"/>
                </a:rPr>
                <a:t>各向同性晶体</a:t>
              </a:r>
              <a:endParaRPr lang="en-US" altLang="zh-CN" sz="2000" dirty="0" smtClean="0">
                <a:solidFill>
                  <a:srgbClr val="008000"/>
                </a:solidFill>
                <a:ea typeface="宋体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(</a:t>
              </a:r>
              <a:r>
                <a:rPr lang="zh-CN" altLang="en-US" sz="2000" dirty="0" smtClean="0">
                  <a:ea typeface="宋体" pitchFamily="2" charset="-122"/>
                </a:rPr>
                <a:t>氯化钠</a:t>
              </a:r>
              <a:r>
                <a:rPr lang="en-US" altLang="zh-CN" sz="2000" dirty="0" smtClean="0">
                  <a:ea typeface="宋体" pitchFamily="2" charset="-122"/>
                </a:rPr>
                <a:t>)</a:t>
              </a:r>
              <a:endParaRPr lang="en-US" altLang="zh-CN" sz="2000" dirty="0">
                <a:ea typeface="宋体" pitchFamily="2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4137" y="1825"/>
              <a:ext cx="110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ea typeface="宋体" pitchFamily="2" charset="-122"/>
                </a:rPr>
                <a:t>各向异性具体</a:t>
              </a:r>
              <a:endParaRPr lang="en-US" altLang="zh-CN" sz="2000" dirty="0" smtClean="0">
                <a:solidFill>
                  <a:srgbClr val="FF0000"/>
                </a:solidFill>
                <a:ea typeface="宋体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2000" dirty="0" smtClean="0">
                  <a:ea typeface="宋体" pitchFamily="2" charset="-122"/>
                </a:rPr>
                <a:t>(</a:t>
              </a:r>
              <a:r>
                <a:rPr lang="zh-CN" altLang="en-US" sz="2000" dirty="0" smtClean="0">
                  <a:ea typeface="宋体" pitchFamily="2" charset="-122"/>
                </a:rPr>
                <a:t>方解石</a:t>
              </a:r>
              <a:r>
                <a:rPr lang="en-US" altLang="zh-CN" sz="2000" dirty="0" smtClean="0">
                  <a:ea typeface="宋体" pitchFamily="2" charset="-122"/>
                </a:rPr>
                <a:t>)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6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Anisotropic Material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9642"/>
                <a:ext cx="4230429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分子“弹性系数”各向异性</a:t>
                </a:r>
                <a:endParaRPr lang="en-US" altLang="zh-CN" dirty="0"/>
              </a:p>
              <a:p>
                <a:r>
                  <a:rPr lang="zh-CN" altLang="en-US" dirty="0" smtClean="0"/>
                  <a:t>如果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则材料有一个光轴，称单轴晶体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9642"/>
                <a:ext cx="4230429" cy="4351338"/>
              </a:xfrm>
              <a:blipFill>
                <a:blip r:embed="rId2"/>
                <a:stretch>
                  <a:fillRect l="-2161" r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19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86" y="1950299"/>
            <a:ext cx="42386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6962996" y="739776"/>
            <a:ext cx="0" cy="1154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002684" y="989013"/>
            <a:ext cx="1236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光轴</a:t>
            </a:r>
            <a:endParaRPr lang="en-US" altLang="zh-CN" dirty="0">
              <a:ea typeface="宋体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675280" y="2817628"/>
            <a:ext cx="0" cy="531628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357730" y="3349256"/>
            <a:ext cx="1317550" cy="446567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7357730" y="2817628"/>
            <a:ext cx="1317550" cy="9675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987824" y="4437112"/>
            <a:ext cx="5556870" cy="2160240"/>
          </a:xfrm>
          <a:prstGeom prst="rect">
            <a:avLst/>
          </a:prstGeom>
          <a:ln/>
        </p:spPr>
        <p:txBody>
          <a:bodyPr t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sz="43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 lang="zh-CN">
                <a:solidFill>
                  <a:schemeClr val="tx2"/>
                </a:solidFill>
              </a:defRPr>
            </a:lvl2pPr>
            <a:lvl3pPr eaLnBrk="1" latinLnBrk="0" hangingPunct="1">
              <a:defRPr kumimoji="0" lang="zh-CN">
                <a:solidFill>
                  <a:schemeClr val="tx2"/>
                </a:solidFill>
              </a:defRPr>
            </a:lvl3pPr>
            <a:lvl4pPr eaLnBrk="1" latinLnBrk="0" hangingPunct="1">
              <a:defRPr kumimoji="0" lang="zh-CN">
                <a:solidFill>
                  <a:schemeClr val="tx2"/>
                </a:solidFill>
              </a:defRPr>
            </a:lvl4pPr>
            <a:lvl5pPr eaLnBrk="1" latinLnBrk="0" hangingPunct="1">
              <a:defRPr kumimoji="0" lang="zh-CN">
                <a:solidFill>
                  <a:schemeClr val="tx2"/>
                </a:solidFill>
              </a:defRPr>
            </a:lvl5pPr>
            <a:lvl6pPr eaLnBrk="1" latinLnBrk="0" hangingPunct="1">
              <a:defRPr kumimoji="0" lang="zh-CN">
                <a:solidFill>
                  <a:schemeClr val="tx2"/>
                </a:solidFill>
              </a:defRPr>
            </a:lvl6pPr>
            <a:lvl7pPr eaLnBrk="1" latinLnBrk="0" hangingPunct="1">
              <a:defRPr kumimoji="0" lang="zh-CN">
                <a:solidFill>
                  <a:schemeClr val="tx2"/>
                </a:solidFill>
              </a:defRPr>
            </a:lvl7pPr>
            <a:lvl8pPr eaLnBrk="1" latinLnBrk="0" hangingPunct="1">
              <a:defRPr kumimoji="0" lang="zh-CN">
                <a:solidFill>
                  <a:schemeClr val="tx2"/>
                </a:solidFill>
              </a:defRPr>
            </a:lvl8pPr>
            <a:lvl9pPr eaLnBrk="1" latinLnBrk="0" hangingPunct="1">
              <a:defRPr kumimoji="0" lang="zh-CN">
                <a:solidFill>
                  <a:schemeClr val="tx2"/>
                </a:solidFill>
              </a:defRPr>
            </a:lvl9pPr>
            <a:extLst/>
          </a:lstStyle>
          <a:p>
            <a:pPr algn="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4000" dirty="0" smtClean="0"/>
              <a:t>偏振</a:t>
            </a:r>
            <a:r>
              <a:rPr lang="zh-CN" altLang="en-US" sz="2000" kern="0" dirty="0" smtClean="0">
                <a:latin typeface="+mj-ea"/>
              </a:rPr>
              <a:t/>
            </a:r>
            <a:br>
              <a:rPr lang="zh-CN" altLang="en-US" sz="2000" kern="0" dirty="0" smtClean="0">
                <a:latin typeface="+mj-ea"/>
              </a:rPr>
            </a:br>
            <a:r>
              <a:rPr lang="zh-CN" altLang="en-US" sz="2000" kern="0" dirty="0" smtClean="0">
                <a:latin typeface="+mj-ea"/>
              </a:rPr>
              <a:t>李 晟</a:t>
            </a:r>
            <a:br>
              <a:rPr lang="zh-CN" altLang="en-US" sz="2000" kern="0" dirty="0" smtClean="0">
                <a:latin typeface="+mj-ea"/>
              </a:rPr>
            </a:br>
            <a:r>
              <a:rPr lang="en-US" altLang="zh-CN" sz="2000" kern="0" dirty="0" smtClean="0">
                <a:latin typeface="+mj-ea"/>
              </a:rPr>
              <a:t>2018.11</a:t>
            </a:r>
            <a:endParaRPr lang="zh-CN" altLang="en-US" sz="2000" kern="0" dirty="0" smtClean="0"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4" y="491706"/>
            <a:ext cx="6095400" cy="37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scan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4" y="674629"/>
            <a:ext cx="4535488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86108" y="5949966"/>
            <a:ext cx="41369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 dirty="0" smtClean="0">
                <a:solidFill>
                  <a:srgbClr val="FFFF00"/>
                </a:solidFill>
              </a:rPr>
              <a:t>主平面：光线与光轴构成的平面</a:t>
            </a:r>
            <a:endParaRPr lang="en-US" altLang="zh-CN" sz="1800" dirty="0">
              <a:solidFill>
                <a:srgbClr val="FFFF00"/>
              </a:solidFill>
            </a:endParaRPr>
          </a:p>
        </p:txBody>
      </p:sp>
      <p:grpSp>
        <p:nvGrpSpPr>
          <p:cNvPr id="15380" name="Group 20"/>
          <p:cNvGrpSpPr>
            <a:grpSpLocks/>
          </p:cNvGrpSpPr>
          <p:nvPr/>
        </p:nvGrpSpPr>
        <p:grpSpPr bwMode="auto">
          <a:xfrm>
            <a:off x="6116747" y="873641"/>
            <a:ext cx="2662238" cy="2009775"/>
            <a:chOff x="550" y="2840"/>
            <a:chExt cx="1677" cy="1266"/>
          </a:xfrm>
        </p:grpSpPr>
        <p:sp>
          <p:nvSpPr>
            <p:cNvPr id="15369" name="Line 9"/>
            <p:cNvSpPr>
              <a:spLocks noChangeShapeType="1"/>
            </p:cNvSpPr>
            <p:nvPr/>
          </p:nvSpPr>
          <p:spPr bwMode="auto">
            <a:xfrm>
              <a:off x="550" y="2962"/>
              <a:ext cx="1089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Line 10"/>
            <p:cNvSpPr>
              <a:spLocks noChangeShapeType="1"/>
            </p:cNvSpPr>
            <p:nvPr/>
          </p:nvSpPr>
          <p:spPr bwMode="auto">
            <a:xfrm>
              <a:off x="1292" y="3022"/>
              <a:ext cx="273" cy="5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1111" y="3203"/>
              <a:ext cx="453" cy="40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V="1">
              <a:off x="1111" y="3022"/>
              <a:ext cx="181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7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321" y="3097"/>
                  <a:ext cx="4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15373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21" y="3097"/>
                  <a:ext cx="408" cy="2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7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884" y="2840"/>
                  <a:ext cx="363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1600" i="1" baseline="-25000" dirty="0">
                            <a:latin typeface="Cambria Math" panose="02040503050406030204" pitchFamily="18" charset="0"/>
                          </a:rPr>
                          <m:t>┴</m:t>
                        </m:r>
                      </m:oMath>
                    </m:oMathPara>
                  </a14:m>
                  <a:endParaRPr lang="en-US" altLang="zh-CN" sz="1600" baseline="-25000" dirty="0"/>
                </a:p>
              </p:txBody>
            </p:sp>
          </mc:Choice>
          <mc:Fallback xmlns="">
            <p:sp>
              <p:nvSpPr>
                <p:cNvPr id="1537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4" y="2840"/>
                  <a:ext cx="363" cy="2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7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20" y="3302"/>
                  <a:ext cx="363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1600" i="1" baseline="-25000" dirty="0">
                            <a:latin typeface="Cambria Math" panose="02040503050406030204" pitchFamily="18" charset="0"/>
                          </a:rPr>
                          <m:t>||</m:t>
                        </m:r>
                      </m:oMath>
                    </m:oMathPara>
                  </a14:m>
                  <a:endParaRPr lang="en-US" altLang="zh-CN" sz="1600" baseline="-25000" dirty="0"/>
                </a:p>
              </p:txBody>
            </p:sp>
          </mc:Choice>
          <mc:Fallback xmlns="">
            <p:sp>
              <p:nvSpPr>
                <p:cNvPr id="1537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20" y="3302"/>
                  <a:ext cx="363" cy="212"/>
                </a:xfrm>
                <a:prstGeom prst="rect">
                  <a:avLst/>
                </a:prstGeom>
                <a:blipFill>
                  <a:blip r:embed="rId6"/>
                  <a:stretch>
                    <a:fillRect b="-2545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76" name="Text Box 16"/>
            <p:cNvSpPr txBox="1">
              <a:spLocks noChangeArrowheads="1"/>
            </p:cNvSpPr>
            <p:nvPr/>
          </p:nvSpPr>
          <p:spPr bwMode="auto">
            <a:xfrm>
              <a:off x="1547" y="3914"/>
              <a:ext cx="6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rtl="0">
                <a:spcBef>
                  <a:spcPct val="50000"/>
                </a:spcBef>
              </a:pPr>
              <a:r>
                <a:rPr lang="zh-CN" altLang="en-US" sz="1400" dirty="0" smtClean="0"/>
                <a:t>光轴</a:t>
              </a:r>
              <a:endParaRPr lang="en-US" altLang="zh-CN" sz="1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381" name="Text Box 21"/>
              <p:cNvSpPr txBox="1">
                <a:spLocks noChangeArrowheads="1"/>
              </p:cNvSpPr>
              <p:nvPr/>
            </p:nvSpPr>
            <p:spPr bwMode="auto">
              <a:xfrm>
                <a:off x="5306190" y="4286050"/>
                <a:ext cx="3689625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𝑛𝑒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baseline="-25000" dirty="0" err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dirty="0"/>
              </a:p>
              <a:p>
                <a:pPr rtl="0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┴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baseline="-25000" dirty="0" err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658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538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6190" y="4286050"/>
                <a:ext cx="3689625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7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scan0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5"/>
          <a:stretch/>
        </p:blipFill>
        <p:spPr bwMode="auto">
          <a:xfrm>
            <a:off x="2079041" y="1106360"/>
            <a:ext cx="5292725" cy="374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545659" y="5514690"/>
            <a:ext cx="6213161" cy="112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 smtClean="0"/>
              <a:t>o</a:t>
            </a:r>
            <a:r>
              <a:rPr lang="zh-CN" altLang="en-US" sz="2400" dirty="0" smtClean="0"/>
              <a:t>光电场方向与光轴垂直、表现为各向同性，在不同方向上传播速度相同</a:t>
            </a:r>
            <a:endParaRPr lang="en-US" altLang="zh-CN" sz="24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57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scan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968" y="4153051"/>
            <a:ext cx="3631869" cy="262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 descr="scan00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1"/>
          <a:stretch/>
        </p:blipFill>
        <p:spPr bwMode="auto">
          <a:xfrm>
            <a:off x="180975" y="162962"/>
            <a:ext cx="4446588" cy="37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 descr="scan00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2"/>
          <a:stretch/>
        </p:blipFill>
        <p:spPr bwMode="auto">
          <a:xfrm>
            <a:off x="4890112" y="162961"/>
            <a:ext cx="3969725" cy="37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4211638" y="1412875"/>
            <a:ext cx="360362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192838" y="4675188"/>
            <a:ext cx="272891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/>
              <a:t>v</a:t>
            </a:r>
            <a:r>
              <a:rPr lang="en-US" altLang="zh-CN" baseline="-25000"/>
              <a:t>||</a:t>
            </a:r>
            <a:r>
              <a:rPr lang="en-US" altLang="zh-CN"/>
              <a:t> = </a:t>
            </a:r>
            <a:r>
              <a:rPr lang="en-US" altLang="zh-CN" i="1"/>
              <a:t>c</a:t>
            </a:r>
            <a:r>
              <a:rPr lang="en-US" altLang="zh-CN"/>
              <a:t>/</a:t>
            </a:r>
            <a:r>
              <a:rPr lang="en-US" altLang="zh-CN" i="1"/>
              <a:t>n</a:t>
            </a:r>
            <a:r>
              <a:rPr lang="en-US" altLang="zh-CN" baseline="-25000"/>
              <a:t>e       </a:t>
            </a:r>
            <a:r>
              <a:rPr lang="en-US" altLang="zh-CN" i="1"/>
              <a:t>n</a:t>
            </a:r>
            <a:r>
              <a:rPr lang="en-US" altLang="zh-CN" baseline="-25000"/>
              <a:t>e  </a:t>
            </a:r>
            <a:r>
              <a:rPr lang="en-US" altLang="zh-CN"/>
              <a:t>=</a:t>
            </a:r>
            <a:r>
              <a:rPr lang="en-US" altLang="zh-CN" baseline="-25000"/>
              <a:t> </a:t>
            </a:r>
            <a:r>
              <a:rPr lang="en-US" altLang="zh-CN"/>
              <a:t>1.486</a:t>
            </a:r>
          </a:p>
          <a:p>
            <a:pPr rtl="0">
              <a:spcBef>
                <a:spcPct val="50000"/>
              </a:spcBef>
            </a:pPr>
            <a:r>
              <a:rPr lang="en-US" altLang="zh-CN" i="1"/>
              <a:t>v</a:t>
            </a:r>
            <a:r>
              <a:rPr lang="en-US" altLang="zh-CN" baseline="-25000"/>
              <a:t>┴ </a:t>
            </a:r>
            <a:r>
              <a:rPr lang="en-US" altLang="zh-CN"/>
              <a:t>= </a:t>
            </a:r>
            <a:r>
              <a:rPr lang="en-US" altLang="zh-CN" i="1"/>
              <a:t>c</a:t>
            </a:r>
            <a:r>
              <a:rPr lang="en-US" altLang="zh-CN"/>
              <a:t>/</a:t>
            </a:r>
            <a:r>
              <a:rPr lang="en-US" altLang="zh-CN" i="1"/>
              <a:t>n</a:t>
            </a:r>
            <a:r>
              <a:rPr lang="en-US" altLang="zh-CN" baseline="-25000"/>
              <a:t>o</a:t>
            </a:r>
            <a:r>
              <a:rPr lang="en-US" altLang="zh-CN"/>
              <a:t>    </a:t>
            </a:r>
            <a:r>
              <a:rPr lang="en-US" altLang="zh-CN" i="1"/>
              <a:t>n</a:t>
            </a:r>
            <a:r>
              <a:rPr lang="en-US" altLang="zh-CN" baseline="-25000"/>
              <a:t>o</a:t>
            </a:r>
            <a:r>
              <a:rPr lang="en-US" altLang="zh-CN"/>
              <a:t>  = 1.658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6" name="Text Box 10"/>
              <p:cNvSpPr txBox="1">
                <a:spLocks noChangeArrowheads="1"/>
              </p:cNvSpPr>
              <p:nvPr/>
            </p:nvSpPr>
            <p:spPr bwMode="auto">
              <a:xfrm>
                <a:off x="180975" y="4209473"/>
                <a:ext cx="4711700" cy="2564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zh-CN" sz="1800" dirty="0" smtClean="0"/>
                  <a:t>e</a:t>
                </a:r>
                <a:r>
                  <a:rPr lang="zh-CN" altLang="en-US" sz="1800" dirty="0" smtClean="0"/>
                  <a:t>光电场方向在主平面内</a:t>
                </a:r>
                <a:endParaRPr lang="en-US" altLang="zh-CN" sz="1800" dirty="0" smtClean="0"/>
              </a:p>
              <a:p>
                <a:pPr algn="l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1800" i="1" baseline="-25000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⃗"/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1800" i="1" baseline="-25000" dirty="0">
                          <a:latin typeface="Cambria Math" panose="02040503050406030204" pitchFamily="18" charset="0"/>
                          <a:sym typeface="Symbol" pitchFamily="18" charset="2"/>
                        </a:rPr>
                        <m:t></m:t>
                      </m:r>
                    </m:oMath>
                  </m:oMathPara>
                </a14:m>
                <a:endParaRPr lang="en-US" altLang="zh-CN" sz="1800" dirty="0" smtClean="0">
                  <a:sym typeface="Symbol" pitchFamily="18" charset="2"/>
                </a:endParaRPr>
              </a:p>
              <a:p>
                <a:pPr algn="l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altLang="zh-CN" sz="1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𝑬</m:t>
                        </m:r>
                      </m:e>
                    </m:acc>
                    <m:r>
                      <a:rPr lang="en-US" altLang="zh-CN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||</m:t>
                    </m:r>
                  </m:oMath>
                </a14:m>
                <a:r>
                  <a:rPr lang="en-US" altLang="zh-CN" sz="1800" dirty="0">
                    <a:sym typeface="Symbol" pitchFamily="18" charset="2"/>
                  </a:rPr>
                  <a:t> </a:t>
                </a:r>
                <a:r>
                  <a:rPr lang="zh-CN" altLang="en-US" sz="1800" dirty="0">
                    <a:sym typeface="Symbol" pitchFamily="18" charset="2"/>
                  </a:rPr>
                  <a:t>平行于光轴</a:t>
                </a:r>
                <a:r>
                  <a:rPr lang="zh-CN" altLang="en-US" sz="1800" dirty="0" smtClean="0">
                    <a:sym typeface="Symbol" pitchFamily="18" charset="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</m:t>
                    </m:r>
                  </m:oMath>
                </a14:m>
                <a:r>
                  <a:rPr lang="zh-CN" altLang="en-US" sz="1800" dirty="0" smtClean="0">
                    <a:sym typeface="Symbol" pitchFamily="18" charset="2"/>
                  </a:rPr>
                  <a:t>垂直于光轴。电场两分量传播速度不同，分别为</a:t>
                </a:r>
                <a:r>
                  <a:rPr lang="en-US" altLang="zh-CN" sz="1800" dirty="0" smtClean="0"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𝑣</m:t>
                    </m:r>
                    <m:r>
                      <a:rPr lang="en-US" altLang="zh-CN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||</m:t>
                    </m:r>
                  </m:oMath>
                </a14:m>
                <a:r>
                  <a:rPr lang="zh-CN" altLang="en-US" sz="1800" dirty="0" smtClean="0">
                    <a:sym typeface="Symbol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𝑣</m:t>
                    </m:r>
                    <m:r>
                      <a:rPr lang="en-US" altLang="zh-CN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</m:t>
                    </m:r>
                  </m:oMath>
                </a14:m>
                <a:endParaRPr lang="en-US" altLang="zh-CN" sz="1800" dirty="0" smtClean="0">
                  <a:sym typeface="Symbol" pitchFamily="18" charset="2"/>
                </a:endParaRPr>
              </a:p>
              <a:p>
                <a:pPr algn="l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1800" dirty="0" smtClean="0">
                    <a:sym typeface="Symbol" pitchFamily="18" charset="2"/>
                  </a:rPr>
                  <a:t>导致其波前为椭圆</a:t>
                </a:r>
                <a:endParaRPr lang="en-US" altLang="zh-CN" sz="18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946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975" y="4209473"/>
                <a:ext cx="4711700" cy="2564420"/>
              </a:xfrm>
              <a:prstGeom prst="rect">
                <a:avLst/>
              </a:prstGeom>
              <a:blipFill>
                <a:blip r:embed="rId6"/>
                <a:stretch>
                  <a:fillRect l="-1164" b="-4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1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27140"/>
              </p:ext>
            </p:extLst>
          </p:nvPr>
        </p:nvGraphicFramePr>
        <p:xfrm>
          <a:off x="1765425" y="1107092"/>
          <a:ext cx="4309449" cy="469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Image" r:id="rId4" imgW="8063492" imgH="8787302" progId="Photoshop.Image.7">
                  <p:embed/>
                </p:oleObj>
              </mc:Choice>
              <mc:Fallback>
                <p:oleObj name="Image" r:id="rId4" imgW="8063492" imgH="878730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425" y="1107092"/>
                        <a:ext cx="4309449" cy="4695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55900" y="5511800"/>
            <a:ext cx="296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995871" y="3467477"/>
                <a:ext cx="1839912" cy="784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rtl="0">
                  <a:spcBef>
                    <a:spcPct val="50000"/>
                  </a:spcBef>
                </a:pPr>
                <a:r>
                  <a:rPr lang="zh-CN" altLang="en-US" sz="1800" dirty="0" smtClean="0">
                    <a:solidFill>
                      <a:srgbClr val="0000CC"/>
                    </a:solidFill>
                  </a:rPr>
                  <a:t>树胶薄层</a:t>
                </a:r>
                <a:endParaRPr lang="en-US" altLang="zh-CN" sz="1800" dirty="0" smtClean="0">
                  <a:solidFill>
                    <a:srgbClr val="0000CC"/>
                  </a:solidFill>
                </a:endParaRPr>
              </a:p>
              <a:p>
                <a:pPr rtl="0">
                  <a:spcBef>
                    <a:spcPct val="50000"/>
                  </a:spcBef>
                </a:pPr>
                <a:r>
                  <a:rPr lang="en-US" altLang="zh-CN" sz="1800" dirty="0" smtClean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= 1.55</m:t>
                    </m:r>
                  </m:oMath>
                </a14:m>
                <a:endParaRPr lang="en-US" altLang="zh-CN" sz="1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5871" y="3467477"/>
                <a:ext cx="1839912" cy="784830"/>
              </a:xfrm>
              <a:prstGeom prst="rect">
                <a:avLst/>
              </a:prstGeom>
              <a:blipFill>
                <a:blip r:embed="rId6"/>
                <a:stretch>
                  <a:fillRect t="-62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1" name="Line 7"/>
          <p:cNvSpPr>
            <a:spLocks noChangeShapeType="1"/>
          </p:cNvSpPr>
          <p:nvPr/>
        </p:nvSpPr>
        <p:spPr bwMode="auto">
          <a:xfrm flipV="1">
            <a:off x="4307146" y="3172357"/>
            <a:ext cx="528637" cy="282575"/>
          </a:xfrm>
          <a:prstGeom prst="line">
            <a:avLst/>
          </a:prstGeom>
          <a:noFill/>
          <a:ln w="25400">
            <a:solidFill>
              <a:srgbClr val="3333CC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4595812" y="2218099"/>
            <a:ext cx="1008580" cy="2498756"/>
          </a:xfrm>
          <a:prstGeom prst="line">
            <a:avLst/>
          </a:prstGeom>
          <a:noFill/>
          <a:ln w="25400">
            <a:solidFill>
              <a:srgbClr val="0000CC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33" name="Text Box 9"/>
              <p:cNvSpPr txBox="1">
                <a:spLocks noChangeArrowheads="1"/>
              </p:cNvSpPr>
              <p:nvPr/>
            </p:nvSpPr>
            <p:spPr bwMode="auto">
              <a:xfrm>
                <a:off x="5448301" y="5915948"/>
                <a:ext cx="3559898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 smtClean="0"/>
                  <a:t>方解石 </a:t>
                </a:r>
                <a:endParaRPr lang="en-US" altLang="zh-CN" sz="2000" i="1" dirty="0" smtClean="0">
                  <a:latin typeface="Cambria Math" panose="02040503050406030204" pitchFamily="18" charset="0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486, 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=1.658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2663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8301" y="5915948"/>
                <a:ext cx="3559898" cy="707886"/>
              </a:xfrm>
              <a:prstGeom prst="rect">
                <a:avLst/>
              </a:prstGeom>
              <a:blipFill>
                <a:blip r:embed="rId7"/>
                <a:stretch>
                  <a:fillRect t="-59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812800" y="244475"/>
            <a:ext cx="3438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尼科耳棱镜、起偏镜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5" name="Text Box 11"/>
              <p:cNvSpPr txBox="1">
                <a:spLocks noChangeArrowheads="1"/>
              </p:cNvSpPr>
              <p:nvPr/>
            </p:nvSpPr>
            <p:spPr bwMode="auto">
              <a:xfrm>
                <a:off x="2232592" y="5969038"/>
                <a:ext cx="313055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2540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baseline="-25000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𝑛𝑜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663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2592" y="5969038"/>
                <a:ext cx="31305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5448302" y="3758420"/>
            <a:ext cx="269873" cy="406174"/>
          </a:xfrm>
          <a:prstGeom prst="line">
            <a:avLst/>
          </a:prstGeom>
          <a:noFill/>
          <a:ln w="25400">
            <a:solidFill>
              <a:srgbClr val="7030A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231784" y="3381815"/>
            <a:ext cx="9874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0">
              <a:spcBef>
                <a:spcPct val="50000"/>
              </a:spcBef>
            </a:pPr>
            <a:r>
              <a:rPr lang="zh-CN" altLang="en-US" sz="1800" dirty="0" smtClean="0">
                <a:solidFill>
                  <a:srgbClr val="7030A0"/>
                </a:solidFill>
              </a:rPr>
              <a:t>全反射</a:t>
            </a:r>
            <a:endParaRPr lang="en-US" altLang="zh-CN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Picture 3" descr="33_Figure31-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11" y="709280"/>
            <a:ext cx="6716233" cy="581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波片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4974879" cy="500141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波片改变入射光波两垂直方向的相对相位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波片通常用晶体制成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光轴平行于表面</a:t>
                </a:r>
                <a:endParaRPr lang="en-US" altLang="zh-CN" dirty="0" smtClean="0"/>
              </a:p>
              <a:p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光折射率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光折射率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相位差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𝜙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𝑛𝑑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4974879" cy="5001419"/>
              </a:xfrm>
              <a:blipFill>
                <a:blip r:embed="rId2"/>
                <a:stretch>
                  <a:fillRect l="-1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9" b="14332"/>
          <a:stretch/>
        </p:blipFill>
        <p:spPr bwMode="auto">
          <a:xfrm>
            <a:off x="6262225" y="660744"/>
            <a:ext cx="2467917" cy="366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486319" y="274638"/>
            <a:ext cx="0" cy="34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525863" y="300404"/>
            <a:ext cx="0" cy="34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142223" y="444663"/>
            <a:ext cx="383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496821" y="434203"/>
            <a:ext cx="4350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1"/>
              <p:cNvSpPr txBox="1"/>
              <p:nvPr/>
            </p:nvSpPr>
            <p:spPr>
              <a:xfrm>
                <a:off x="7927117" y="211715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117" y="211715"/>
                <a:ext cx="318977" cy="369332"/>
              </a:xfrm>
              <a:prstGeom prst="rect">
                <a:avLst/>
              </a:prstGeom>
              <a:blipFill>
                <a:blip r:embed="rId4"/>
                <a:stretch>
                  <a:fillRect l="-26415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25" y="4481288"/>
            <a:ext cx="2467917" cy="21701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077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35290" y="398463"/>
            <a:ext cx="20104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¼</a:t>
            </a:r>
            <a:r>
              <a:rPr lang="zh-CN" altLang="en-US" sz="24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波片</a:t>
            </a:r>
            <a:r>
              <a:rPr lang="zh-CN" altLang="en-US" sz="2400" b="1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的作用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77059" y="129540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线偏</a:t>
            </a:r>
          </a:p>
        </p:txBody>
      </p:sp>
      <p:sp>
        <p:nvSpPr>
          <p:cNvPr id="55307" name="AutoShape 11"/>
          <p:cNvSpPr>
            <a:spLocks noChangeArrowheads="1"/>
          </p:cNvSpPr>
          <p:nvPr/>
        </p:nvSpPr>
        <p:spPr bwMode="auto">
          <a:xfrm>
            <a:off x="1006475" y="1450032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1549902" y="130175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椭偏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1641306" y="1797050"/>
            <a:ext cx="23391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特例：圆、线偏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77059" y="228600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椭偏</a:t>
            </a:r>
          </a:p>
        </p:txBody>
      </p:sp>
      <p:sp>
        <p:nvSpPr>
          <p:cNvPr id="55311" name="AutoShape 15"/>
          <p:cNvSpPr>
            <a:spLocks noChangeArrowheads="1"/>
          </p:cNvSpPr>
          <p:nvPr/>
        </p:nvSpPr>
        <p:spPr bwMode="auto">
          <a:xfrm>
            <a:off x="1006475" y="2448841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1538007" y="2328336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椭偏</a:t>
            </a: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2409963" y="2334915"/>
            <a:ext cx="1723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特例：线偏</a:t>
            </a: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77059" y="281940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园偏</a:t>
            </a:r>
          </a:p>
        </p:txBody>
      </p:sp>
      <p:sp>
        <p:nvSpPr>
          <p:cNvPr id="55315" name="AutoShape 19"/>
          <p:cNvSpPr>
            <a:spLocks noChangeArrowheads="1"/>
          </p:cNvSpPr>
          <p:nvPr/>
        </p:nvSpPr>
        <p:spPr bwMode="auto">
          <a:xfrm>
            <a:off x="1006475" y="3019425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1591290" y="2815866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线偏</a:t>
            </a:r>
          </a:p>
        </p:txBody>
      </p:sp>
      <p:sp>
        <p:nvSpPr>
          <p:cNvPr id="55318" name="Text Box 22"/>
          <p:cNvSpPr txBox="1">
            <a:spLocks noChangeArrowheads="1"/>
          </p:cNvSpPr>
          <p:nvPr/>
        </p:nvSpPr>
        <p:spPr bwMode="auto">
          <a:xfrm>
            <a:off x="4802948" y="398463"/>
            <a:ext cx="20104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½</a:t>
            </a:r>
            <a:r>
              <a:rPr lang="zh-CN" altLang="en-US" sz="2400" b="1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波片</a:t>
            </a:r>
            <a:r>
              <a:rPr lang="zh-CN" altLang="en-US" sz="2400" b="1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的作用</a:t>
            </a:r>
          </a:p>
        </p:txBody>
      </p:sp>
      <p:sp>
        <p:nvSpPr>
          <p:cNvPr id="55320" name="Text Box 24"/>
          <p:cNvSpPr txBox="1">
            <a:spLocks noChangeArrowheads="1"/>
          </p:cNvSpPr>
          <p:nvPr/>
        </p:nvSpPr>
        <p:spPr bwMode="auto">
          <a:xfrm>
            <a:off x="4477275" y="129540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线偏</a:t>
            </a:r>
          </a:p>
        </p:txBody>
      </p:sp>
      <p:sp>
        <p:nvSpPr>
          <p:cNvPr id="55321" name="AutoShape 25"/>
          <p:cNvSpPr>
            <a:spLocks noChangeArrowheads="1"/>
          </p:cNvSpPr>
          <p:nvPr/>
        </p:nvSpPr>
        <p:spPr bwMode="auto">
          <a:xfrm>
            <a:off x="5349875" y="1495425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5795234" y="1301750"/>
            <a:ext cx="800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线偏</a:t>
            </a:r>
          </a:p>
        </p:txBody>
      </p:sp>
      <p:sp>
        <p:nvSpPr>
          <p:cNvPr id="55323" name="Text Box 27"/>
          <p:cNvSpPr txBox="1">
            <a:spLocks noChangeArrowheads="1"/>
          </p:cNvSpPr>
          <p:nvPr/>
        </p:nvSpPr>
        <p:spPr bwMode="auto">
          <a:xfrm>
            <a:off x="4448538" y="2776918"/>
            <a:ext cx="2031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椭偏（圆偏）</a:t>
            </a:r>
          </a:p>
        </p:txBody>
      </p:sp>
      <p:sp>
        <p:nvSpPr>
          <p:cNvPr id="55324" name="AutoShape 28"/>
          <p:cNvSpPr>
            <a:spLocks noChangeArrowheads="1"/>
          </p:cNvSpPr>
          <p:nvPr/>
        </p:nvSpPr>
        <p:spPr bwMode="auto">
          <a:xfrm>
            <a:off x="6400800" y="297815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325" name="Text Box 29"/>
          <p:cNvSpPr txBox="1">
            <a:spLocks noChangeArrowheads="1"/>
          </p:cNvSpPr>
          <p:nvPr/>
        </p:nvSpPr>
        <p:spPr bwMode="auto">
          <a:xfrm>
            <a:off x="6631977" y="2784475"/>
            <a:ext cx="2031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椭偏（圆偏）</a:t>
            </a:r>
          </a:p>
        </p:txBody>
      </p:sp>
      <p:sp>
        <p:nvSpPr>
          <p:cNvPr id="55403" name="Line 107"/>
          <p:cNvSpPr>
            <a:spLocks noChangeShapeType="1"/>
          </p:cNvSpPr>
          <p:nvPr/>
        </p:nvSpPr>
        <p:spPr bwMode="auto">
          <a:xfrm>
            <a:off x="4454525" y="152400"/>
            <a:ext cx="0" cy="3733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404" name="Text Box 108"/>
          <p:cNvSpPr txBox="1">
            <a:spLocks noChangeArrowheads="1"/>
          </p:cNvSpPr>
          <p:nvPr/>
        </p:nvSpPr>
        <p:spPr bwMode="auto">
          <a:xfrm>
            <a:off x="4632325" y="1833563"/>
            <a:ext cx="4206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方向转过</a:t>
            </a:r>
            <a:r>
              <a:rPr lang="en-US" altLang="zh-CN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lang="en-US" altLang="zh-CN" b="1" i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q</a:t>
            </a:r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，（</a:t>
            </a:r>
            <a:r>
              <a:rPr lang="en-US" altLang="zh-CN" b="1" i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q</a:t>
            </a:r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为入射线偏与光轴间夹角）</a:t>
            </a:r>
          </a:p>
        </p:txBody>
      </p:sp>
      <p:sp>
        <p:nvSpPr>
          <p:cNvPr id="55405" name="Text Box 109"/>
          <p:cNvSpPr txBox="1">
            <a:spLocks noChangeArrowheads="1"/>
          </p:cNvSpPr>
          <p:nvPr/>
        </p:nvSpPr>
        <p:spPr bwMode="auto">
          <a:xfrm>
            <a:off x="21927" y="3314700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自然光</a:t>
            </a:r>
          </a:p>
        </p:txBody>
      </p:sp>
      <p:sp>
        <p:nvSpPr>
          <p:cNvPr id="55406" name="AutoShape 110"/>
          <p:cNvSpPr>
            <a:spLocks noChangeArrowheads="1"/>
          </p:cNvSpPr>
          <p:nvPr/>
        </p:nvSpPr>
        <p:spPr bwMode="auto">
          <a:xfrm>
            <a:off x="1313480" y="3514725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407" name="Text Box 111"/>
          <p:cNvSpPr txBox="1">
            <a:spLocks noChangeArrowheads="1"/>
          </p:cNvSpPr>
          <p:nvPr/>
        </p:nvSpPr>
        <p:spPr bwMode="auto">
          <a:xfrm>
            <a:off x="1846880" y="3338867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自然光</a:t>
            </a:r>
          </a:p>
        </p:txBody>
      </p:sp>
      <p:sp>
        <p:nvSpPr>
          <p:cNvPr id="55408" name="Text Box 112"/>
          <p:cNvSpPr txBox="1">
            <a:spLocks noChangeArrowheads="1"/>
          </p:cNvSpPr>
          <p:nvPr/>
        </p:nvSpPr>
        <p:spPr bwMode="auto">
          <a:xfrm>
            <a:off x="4420459" y="3304743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自然光</a:t>
            </a:r>
          </a:p>
        </p:txBody>
      </p:sp>
      <p:sp>
        <p:nvSpPr>
          <p:cNvPr id="55409" name="AutoShape 113"/>
          <p:cNvSpPr>
            <a:spLocks noChangeArrowheads="1"/>
          </p:cNvSpPr>
          <p:nvPr/>
        </p:nvSpPr>
        <p:spPr bwMode="auto">
          <a:xfrm>
            <a:off x="5692775" y="3514725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 b="1">
              <a:solidFill>
                <a:schemeClr val="tx1">
                  <a:lumMod val="9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5410" name="Text Box 114"/>
          <p:cNvSpPr txBox="1">
            <a:spLocks noChangeArrowheads="1"/>
          </p:cNvSpPr>
          <p:nvPr/>
        </p:nvSpPr>
        <p:spPr bwMode="auto">
          <a:xfrm>
            <a:off x="6100464" y="3321050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tx1">
                    <a:lumMod val="95000"/>
                  </a:schemeClr>
                </a:solidFill>
                <a:latin typeface="华文中宋" pitchFamily="2" charset="-122"/>
                <a:ea typeface="华文中宋" pitchFamily="2" charset="-122"/>
              </a:rPr>
              <a:t>自然光</a:t>
            </a:r>
          </a:p>
        </p:txBody>
      </p:sp>
      <p:grpSp>
        <p:nvGrpSpPr>
          <p:cNvPr id="5" name="Group 132"/>
          <p:cNvGrpSpPr>
            <a:grpSpLocks/>
          </p:cNvGrpSpPr>
          <p:nvPr/>
        </p:nvGrpSpPr>
        <p:grpSpPr bwMode="auto">
          <a:xfrm>
            <a:off x="331788" y="3860800"/>
            <a:ext cx="8548225" cy="1800225"/>
            <a:chOff x="68" y="1616"/>
            <a:chExt cx="5556" cy="1134"/>
          </a:xfrm>
        </p:grpSpPr>
        <p:grpSp>
          <p:nvGrpSpPr>
            <p:cNvPr id="6" name="Group 133"/>
            <p:cNvGrpSpPr>
              <a:grpSpLocks/>
            </p:cNvGrpSpPr>
            <p:nvPr/>
          </p:nvGrpSpPr>
          <p:grpSpPr bwMode="auto">
            <a:xfrm>
              <a:off x="4985" y="1681"/>
              <a:ext cx="639" cy="1015"/>
              <a:chOff x="1680" y="2842"/>
              <a:chExt cx="571" cy="806"/>
            </a:xfrm>
          </p:grpSpPr>
          <p:sp>
            <p:nvSpPr>
              <p:cNvPr id="55430" name="Line 134"/>
              <p:cNvSpPr>
                <a:spLocks noChangeAspect="1" noChangeShapeType="1"/>
              </p:cNvSpPr>
              <p:nvPr/>
            </p:nvSpPr>
            <p:spPr bwMode="auto">
              <a:xfrm>
                <a:off x="1680" y="3245"/>
                <a:ext cx="57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" name="Group 135"/>
              <p:cNvGrpSpPr>
                <a:grpSpLocks/>
              </p:cNvGrpSpPr>
              <p:nvPr/>
            </p:nvGrpSpPr>
            <p:grpSpPr bwMode="auto">
              <a:xfrm>
                <a:off x="1680" y="2842"/>
                <a:ext cx="571" cy="806"/>
                <a:chOff x="1680" y="2827"/>
                <a:chExt cx="571" cy="806"/>
              </a:xfrm>
            </p:grpSpPr>
            <p:sp>
              <p:nvSpPr>
                <p:cNvPr id="55432" name="Rectangle 136"/>
                <p:cNvSpPr>
                  <a:spLocks noChangeAspect="1" noChangeArrowheads="1"/>
                </p:cNvSpPr>
                <p:nvPr/>
              </p:nvSpPr>
              <p:spPr bwMode="auto">
                <a:xfrm>
                  <a:off x="1680" y="2827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33" name="Line 137"/>
                <p:cNvSpPr>
                  <a:spLocks noChangeAspect="1" noChangeShapeType="1"/>
                </p:cNvSpPr>
                <p:nvPr/>
              </p:nvSpPr>
              <p:spPr bwMode="auto">
                <a:xfrm>
                  <a:off x="1968" y="2827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5434" name="Oval 138"/>
            <p:cNvSpPr>
              <a:spLocks noChangeAspect="1" noChangeArrowheads="1"/>
            </p:cNvSpPr>
            <p:nvPr/>
          </p:nvSpPr>
          <p:spPr bwMode="auto">
            <a:xfrm rot="1836250">
              <a:off x="5146" y="1616"/>
              <a:ext cx="324" cy="113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35" name="Line 139"/>
            <p:cNvSpPr>
              <a:spLocks noChangeAspect="1" noChangeShapeType="1"/>
            </p:cNvSpPr>
            <p:nvPr/>
          </p:nvSpPr>
          <p:spPr bwMode="auto">
            <a:xfrm flipV="1">
              <a:off x="5124" y="2057"/>
              <a:ext cx="59" cy="1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140"/>
            <p:cNvGrpSpPr>
              <a:grpSpLocks/>
            </p:cNvGrpSpPr>
            <p:nvPr/>
          </p:nvGrpSpPr>
          <p:grpSpPr bwMode="auto">
            <a:xfrm>
              <a:off x="771" y="1670"/>
              <a:ext cx="638" cy="1015"/>
              <a:chOff x="672" y="1675"/>
              <a:chExt cx="571" cy="806"/>
            </a:xfrm>
          </p:grpSpPr>
          <p:sp>
            <p:nvSpPr>
              <p:cNvPr id="55437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672" y="1675"/>
                <a:ext cx="571" cy="8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438" name="Line 142"/>
              <p:cNvSpPr>
                <a:spLocks noChangeAspect="1" noChangeShapeType="1"/>
              </p:cNvSpPr>
              <p:nvPr/>
            </p:nvSpPr>
            <p:spPr bwMode="auto">
              <a:xfrm>
                <a:off x="672" y="2078"/>
                <a:ext cx="57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439" name="Line 143"/>
              <p:cNvSpPr>
                <a:spLocks noChangeAspect="1" noChangeShapeType="1"/>
              </p:cNvSpPr>
              <p:nvPr/>
            </p:nvSpPr>
            <p:spPr bwMode="auto">
              <a:xfrm>
                <a:off x="960" y="1675"/>
                <a:ext cx="0" cy="8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440" name="Oval 144"/>
            <p:cNvSpPr>
              <a:spLocks noChangeAspect="1" noChangeArrowheads="1"/>
            </p:cNvSpPr>
            <p:nvPr/>
          </p:nvSpPr>
          <p:spPr bwMode="auto">
            <a:xfrm rot="1836250">
              <a:off x="930" y="1616"/>
              <a:ext cx="317" cy="111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41" name="Line 145"/>
            <p:cNvSpPr>
              <a:spLocks noChangeAspect="1" noChangeShapeType="1"/>
            </p:cNvSpPr>
            <p:nvPr/>
          </p:nvSpPr>
          <p:spPr bwMode="auto">
            <a:xfrm flipV="1">
              <a:off x="903" y="2053"/>
              <a:ext cx="59" cy="1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" name="Group 146"/>
            <p:cNvGrpSpPr>
              <a:grpSpLocks/>
            </p:cNvGrpSpPr>
            <p:nvPr/>
          </p:nvGrpSpPr>
          <p:grpSpPr bwMode="auto">
            <a:xfrm>
              <a:off x="2160" y="1681"/>
              <a:ext cx="638" cy="1015"/>
              <a:chOff x="2688" y="1662"/>
              <a:chExt cx="571" cy="806"/>
            </a:xfrm>
          </p:grpSpPr>
          <p:sp>
            <p:nvSpPr>
              <p:cNvPr id="55443" name="Line 147"/>
              <p:cNvSpPr>
                <a:spLocks noChangeAspect="1" noChangeShapeType="1"/>
              </p:cNvSpPr>
              <p:nvPr/>
            </p:nvSpPr>
            <p:spPr bwMode="auto">
              <a:xfrm flipH="1">
                <a:off x="2688" y="2065"/>
                <a:ext cx="57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" name="Group 148"/>
              <p:cNvGrpSpPr>
                <a:grpSpLocks/>
              </p:cNvGrpSpPr>
              <p:nvPr/>
            </p:nvGrpSpPr>
            <p:grpSpPr bwMode="auto">
              <a:xfrm>
                <a:off x="2688" y="1662"/>
                <a:ext cx="571" cy="806"/>
                <a:chOff x="2688" y="1662"/>
                <a:chExt cx="571" cy="806"/>
              </a:xfrm>
            </p:grpSpPr>
            <p:sp>
              <p:nvSpPr>
                <p:cNvPr id="55445" name="Rectangle 14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688" y="1662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46" name="Line 15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969" y="1662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5447" name="Oval 151"/>
            <p:cNvSpPr>
              <a:spLocks noChangeAspect="1" noChangeArrowheads="1"/>
            </p:cNvSpPr>
            <p:nvPr/>
          </p:nvSpPr>
          <p:spPr bwMode="auto">
            <a:xfrm rot="19763750" flipH="1">
              <a:off x="2290" y="1627"/>
              <a:ext cx="363" cy="111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48" name="Line 152"/>
            <p:cNvSpPr>
              <a:spLocks noChangeAspect="1" noChangeShapeType="1"/>
            </p:cNvSpPr>
            <p:nvPr/>
          </p:nvSpPr>
          <p:spPr bwMode="auto">
            <a:xfrm flipH="1" flipV="1">
              <a:off x="2591" y="2024"/>
              <a:ext cx="67" cy="1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3560" y="1681"/>
              <a:ext cx="639" cy="1015"/>
              <a:chOff x="3120" y="2839"/>
              <a:chExt cx="571" cy="806"/>
            </a:xfrm>
          </p:grpSpPr>
          <p:sp>
            <p:nvSpPr>
              <p:cNvPr id="55450" name="Rectangle 154"/>
              <p:cNvSpPr>
                <a:spLocks noChangeAspect="1" noChangeArrowheads="1"/>
              </p:cNvSpPr>
              <p:nvPr/>
            </p:nvSpPr>
            <p:spPr bwMode="auto">
              <a:xfrm flipH="1">
                <a:off x="3120" y="2839"/>
                <a:ext cx="571" cy="8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451" name="Line 155"/>
              <p:cNvSpPr>
                <a:spLocks noChangeAspect="1" noChangeShapeType="1"/>
              </p:cNvSpPr>
              <p:nvPr/>
            </p:nvSpPr>
            <p:spPr bwMode="auto">
              <a:xfrm flipH="1">
                <a:off x="3120" y="3242"/>
                <a:ext cx="57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452" name="Line 156"/>
              <p:cNvSpPr>
                <a:spLocks noChangeAspect="1" noChangeShapeType="1"/>
              </p:cNvSpPr>
              <p:nvPr/>
            </p:nvSpPr>
            <p:spPr bwMode="auto">
              <a:xfrm flipH="1">
                <a:off x="3408" y="2839"/>
                <a:ext cx="0" cy="8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453" name="Oval 157"/>
            <p:cNvSpPr>
              <a:spLocks noChangeAspect="1" noChangeArrowheads="1"/>
            </p:cNvSpPr>
            <p:nvPr/>
          </p:nvSpPr>
          <p:spPr bwMode="auto">
            <a:xfrm rot="19763750" flipH="1">
              <a:off x="3696" y="1627"/>
              <a:ext cx="363" cy="111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454" name="Line 158"/>
            <p:cNvSpPr>
              <a:spLocks noChangeAspect="1" noChangeShapeType="1"/>
            </p:cNvSpPr>
            <p:nvPr/>
          </p:nvSpPr>
          <p:spPr bwMode="auto">
            <a:xfrm flipH="1" flipV="1">
              <a:off x="3997" y="2024"/>
              <a:ext cx="67" cy="12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" name="Group 159"/>
            <p:cNvGrpSpPr>
              <a:grpSpLocks/>
            </p:cNvGrpSpPr>
            <p:nvPr/>
          </p:nvGrpSpPr>
          <p:grpSpPr bwMode="auto">
            <a:xfrm>
              <a:off x="1463" y="1676"/>
              <a:ext cx="642" cy="1017"/>
              <a:chOff x="1532" y="1671"/>
              <a:chExt cx="575" cy="807"/>
            </a:xfrm>
          </p:grpSpPr>
          <p:grpSp>
            <p:nvGrpSpPr>
              <p:cNvPr id="13" name="Group 160"/>
              <p:cNvGrpSpPr>
                <a:grpSpLocks/>
              </p:cNvGrpSpPr>
              <p:nvPr/>
            </p:nvGrpSpPr>
            <p:grpSpPr bwMode="auto">
              <a:xfrm>
                <a:off x="1532" y="1672"/>
                <a:ext cx="571" cy="806"/>
                <a:chOff x="1593" y="1675"/>
                <a:chExt cx="571" cy="806"/>
              </a:xfrm>
            </p:grpSpPr>
            <p:sp>
              <p:nvSpPr>
                <p:cNvPr id="55457" name="Rectangle 161"/>
                <p:cNvSpPr>
                  <a:spLocks noChangeAspect="1" noChangeArrowheads="1"/>
                </p:cNvSpPr>
                <p:nvPr/>
              </p:nvSpPr>
              <p:spPr bwMode="auto">
                <a:xfrm>
                  <a:off x="1593" y="1675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58" name="Line 162"/>
                <p:cNvSpPr>
                  <a:spLocks noChangeAspect="1" noChangeShapeType="1"/>
                </p:cNvSpPr>
                <p:nvPr/>
              </p:nvSpPr>
              <p:spPr bwMode="auto">
                <a:xfrm>
                  <a:off x="1593" y="2078"/>
                  <a:ext cx="57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59" name="Line 163"/>
                <p:cNvSpPr>
                  <a:spLocks noChangeAspect="1" noChangeShapeType="1"/>
                </p:cNvSpPr>
                <p:nvPr/>
              </p:nvSpPr>
              <p:spPr bwMode="auto">
                <a:xfrm>
                  <a:off x="1878" y="1675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64"/>
              <p:cNvGrpSpPr>
                <a:grpSpLocks/>
              </p:cNvGrpSpPr>
              <p:nvPr/>
            </p:nvGrpSpPr>
            <p:grpSpPr bwMode="auto">
              <a:xfrm>
                <a:off x="1536" y="1671"/>
                <a:ext cx="571" cy="807"/>
                <a:chOff x="1536" y="1671"/>
                <a:chExt cx="571" cy="807"/>
              </a:xfrm>
            </p:grpSpPr>
            <p:sp>
              <p:nvSpPr>
                <p:cNvPr id="55461" name="Oval 165"/>
                <p:cNvSpPr>
                  <a:spLocks noChangeArrowheads="1"/>
                </p:cNvSpPr>
                <p:nvPr/>
              </p:nvSpPr>
              <p:spPr bwMode="auto">
                <a:xfrm>
                  <a:off x="1536" y="1671"/>
                  <a:ext cx="571" cy="807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62" name="Line 166"/>
                <p:cNvSpPr>
                  <a:spLocks noChangeShapeType="1"/>
                </p:cNvSpPr>
                <p:nvPr/>
              </p:nvSpPr>
              <p:spPr bwMode="auto">
                <a:xfrm rot="1499880">
                  <a:off x="2038" y="1842"/>
                  <a:ext cx="48" cy="4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Group 167"/>
            <p:cNvGrpSpPr>
              <a:grpSpLocks/>
            </p:cNvGrpSpPr>
            <p:nvPr/>
          </p:nvGrpSpPr>
          <p:grpSpPr bwMode="auto">
            <a:xfrm>
              <a:off x="4272" y="1676"/>
              <a:ext cx="639" cy="1020"/>
              <a:chOff x="2405" y="2838"/>
              <a:chExt cx="571" cy="810"/>
            </a:xfrm>
          </p:grpSpPr>
          <p:grpSp>
            <p:nvGrpSpPr>
              <p:cNvPr id="16" name="Group 168"/>
              <p:cNvGrpSpPr>
                <a:grpSpLocks/>
              </p:cNvGrpSpPr>
              <p:nvPr/>
            </p:nvGrpSpPr>
            <p:grpSpPr bwMode="auto">
              <a:xfrm>
                <a:off x="2405" y="2842"/>
                <a:ext cx="571" cy="806"/>
                <a:chOff x="2404" y="2842"/>
                <a:chExt cx="571" cy="806"/>
              </a:xfrm>
            </p:grpSpPr>
            <p:sp>
              <p:nvSpPr>
                <p:cNvPr id="55465" name="Rectangle 169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2404" y="2842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66" name="Line 17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04" y="3245"/>
                  <a:ext cx="57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67" name="Line 17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690" y="2842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72"/>
              <p:cNvGrpSpPr>
                <a:grpSpLocks/>
              </p:cNvGrpSpPr>
              <p:nvPr/>
            </p:nvGrpSpPr>
            <p:grpSpPr bwMode="auto">
              <a:xfrm>
                <a:off x="2405" y="2838"/>
                <a:ext cx="571" cy="807"/>
                <a:chOff x="2405" y="2838"/>
                <a:chExt cx="571" cy="807"/>
              </a:xfrm>
            </p:grpSpPr>
            <p:sp>
              <p:nvSpPr>
                <p:cNvPr id="55469" name="Oval 173"/>
                <p:cNvSpPr>
                  <a:spLocks noChangeArrowheads="1"/>
                </p:cNvSpPr>
                <p:nvPr/>
              </p:nvSpPr>
              <p:spPr bwMode="auto">
                <a:xfrm flipH="1">
                  <a:off x="2405" y="2838"/>
                  <a:ext cx="571" cy="807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70" name="Line 174"/>
                <p:cNvSpPr>
                  <a:spLocks noChangeShapeType="1"/>
                </p:cNvSpPr>
                <p:nvPr/>
              </p:nvSpPr>
              <p:spPr bwMode="auto">
                <a:xfrm rot="20890473" flipH="1">
                  <a:off x="2454" y="2946"/>
                  <a:ext cx="48" cy="4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68" y="1676"/>
              <a:ext cx="648" cy="1028"/>
              <a:chOff x="663" y="768"/>
              <a:chExt cx="580" cy="816"/>
            </a:xfrm>
          </p:grpSpPr>
          <p:grpSp>
            <p:nvGrpSpPr>
              <p:cNvPr id="19" name="Group 176"/>
              <p:cNvGrpSpPr>
                <a:grpSpLocks/>
              </p:cNvGrpSpPr>
              <p:nvPr/>
            </p:nvGrpSpPr>
            <p:grpSpPr bwMode="auto">
              <a:xfrm>
                <a:off x="672" y="768"/>
                <a:ext cx="571" cy="806"/>
                <a:chOff x="672" y="768"/>
                <a:chExt cx="571" cy="806"/>
              </a:xfrm>
            </p:grpSpPr>
            <p:sp>
              <p:nvSpPr>
                <p:cNvPr id="55473" name="Rectangle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672" y="768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74" name="Line 178"/>
                <p:cNvSpPr>
                  <a:spLocks noChangeAspect="1" noChangeShapeType="1"/>
                </p:cNvSpPr>
                <p:nvPr/>
              </p:nvSpPr>
              <p:spPr bwMode="auto">
                <a:xfrm>
                  <a:off x="960" y="768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75" name="Line 179"/>
                <p:cNvSpPr>
                  <a:spLocks noChangeAspect="1" noChangeShapeType="1"/>
                </p:cNvSpPr>
                <p:nvPr/>
              </p:nvSpPr>
              <p:spPr bwMode="auto">
                <a:xfrm>
                  <a:off x="672" y="1171"/>
                  <a:ext cx="57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80"/>
              <p:cNvGrpSpPr>
                <a:grpSpLocks/>
              </p:cNvGrpSpPr>
              <p:nvPr/>
            </p:nvGrpSpPr>
            <p:grpSpPr bwMode="auto">
              <a:xfrm>
                <a:off x="663" y="768"/>
                <a:ext cx="576" cy="816"/>
                <a:chOff x="663" y="768"/>
                <a:chExt cx="576" cy="816"/>
              </a:xfrm>
            </p:grpSpPr>
            <p:sp>
              <p:nvSpPr>
                <p:cNvPr id="55477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663" y="768"/>
                  <a:ext cx="576" cy="81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478" name="Line 182"/>
                <p:cNvSpPr>
                  <a:spLocks noChangeShapeType="1"/>
                </p:cNvSpPr>
                <p:nvPr/>
              </p:nvSpPr>
              <p:spPr bwMode="auto">
                <a:xfrm rot="98539" flipV="1">
                  <a:off x="1039" y="912"/>
                  <a:ext cx="96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479" name="Line 183"/>
                <p:cNvSpPr>
                  <a:spLocks noChangeShapeType="1"/>
                </p:cNvSpPr>
                <p:nvPr/>
              </p:nvSpPr>
              <p:spPr bwMode="auto">
                <a:xfrm rot="-6624423" flipH="1" flipV="1">
                  <a:off x="785" y="1272"/>
                  <a:ext cx="96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" name="Group 184"/>
            <p:cNvGrpSpPr>
              <a:grpSpLocks/>
            </p:cNvGrpSpPr>
            <p:nvPr/>
          </p:nvGrpSpPr>
          <p:grpSpPr bwMode="auto">
            <a:xfrm flipH="1">
              <a:off x="2853" y="1676"/>
              <a:ext cx="648" cy="1028"/>
              <a:chOff x="663" y="768"/>
              <a:chExt cx="580" cy="816"/>
            </a:xfrm>
          </p:grpSpPr>
          <p:grpSp>
            <p:nvGrpSpPr>
              <p:cNvPr id="22" name="Group 185"/>
              <p:cNvGrpSpPr>
                <a:grpSpLocks/>
              </p:cNvGrpSpPr>
              <p:nvPr/>
            </p:nvGrpSpPr>
            <p:grpSpPr bwMode="auto">
              <a:xfrm>
                <a:off x="672" y="768"/>
                <a:ext cx="571" cy="806"/>
                <a:chOff x="672" y="768"/>
                <a:chExt cx="571" cy="806"/>
              </a:xfrm>
            </p:grpSpPr>
            <p:sp>
              <p:nvSpPr>
                <p:cNvPr id="55482" name="Rectangle 186"/>
                <p:cNvSpPr>
                  <a:spLocks noChangeAspect="1" noChangeArrowheads="1"/>
                </p:cNvSpPr>
                <p:nvPr/>
              </p:nvSpPr>
              <p:spPr bwMode="auto">
                <a:xfrm>
                  <a:off x="672" y="768"/>
                  <a:ext cx="571" cy="8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83" name="Line 187"/>
                <p:cNvSpPr>
                  <a:spLocks noChangeAspect="1" noChangeShapeType="1"/>
                </p:cNvSpPr>
                <p:nvPr/>
              </p:nvSpPr>
              <p:spPr bwMode="auto">
                <a:xfrm>
                  <a:off x="960" y="768"/>
                  <a:ext cx="0" cy="8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484" name="Line 188"/>
                <p:cNvSpPr>
                  <a:spLocks noChangeAspect="1" noChangeShapeType="1"/>
                </p:cNvSpPr>
                <p:nvPr/>
              </p:nvSpPr>
              <p:spPr bwMode="auto">
                <a:xfrm>
                  <a:off x="672" y="1171"/>
                  <a:ext cx="57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189"/>
              <p:cNvGrpSpPr>
                <a:grpSpLocks/>
              </p:cNvGrpSpPr>
              <p:nvPr/>
            </p:nvGrpSpPr>
            <p:grpSpPr bwMode="auto">
              <a:xfrm>
                <a:off x="663" y="768"/>
                <a:ext cx="576" cy="816"/>
                <a:chOff x="663" y="768"/>
                <a:chExt cx="576" cy="816"/>
              </a:xfrm>
            </p:grpSpPr>
            <p:sp>
              <p:nvSpPr>
                <p:cNvPr id="55486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663" y="768"/>
                  <a:ext cx="576" cy="81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487" name="Line 191"/>
                <p:cNvSpPr>
                  <a:spLocks noChangeShapeType="1"/>
                </p:cNvSpPr>
                <p:nvPr/>
              </p:nvSpPr>
              <p:spPr bwMode="auto">
                <a:xfrm rot="98539" flipV="1">
                  <a:off x="1039" y="912"/>
                  <a:ext cx="96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5488" name="Line 192"/>
                <p:cNvSpPr>
                  <a:spLocks noChangeShapeType="1"/>
                </p:cNvSpPr>
                <p:nvPr/>
              </p:nvSpPr>
              <p:spPr bwMode="auto">
                <a:xfrm rot="-6624423" flipH="1" flipV="1">
                  <a:off x="785" y="1272"/>
                  <a:ext cx="96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 Box 10"/>
              <p:cNvSpPr txBox="1">
                <a:spLocks noChangeArrowheads="1"/>
              </p:cNvSpPr>
              <p:nvPr/>
            </p:nvSpPr>
            <p:spPr bwMode="auto">
              <a:xfrm>
                <a:off x="249573" y="5995350"/>
                <a:ext cx="111581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2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573" y="5995350"/>
                <a:ext cx="1115818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 Box 10"/>
              <p:cNvSpPr txBox="1">
                <a:spLocks noChangeArrowheads="1"/>
              </p:cNvSpPr>
              <p:nvPr/>
            </p:nvSpPr>
            <p:spPr bwMode="auto">
              <a:xfrm>
                <a:off x="1302259" y="5874255"/>
                <a:ext cx="1138260" cy="619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2259" y="5874255"/>
                <a:ext cx="1138260" cy="619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 Box 10"/>
              <p:cNvSpPr txBox="1">
                <a:spLocks noChangeArrowheads="1"/>
              </p:cNvSpPr>
              <p:nvPr/>
            </p:nvSpPr>
            <p:spPr bwMode="auto">
              <a:xfrm>
                <a:off x="2440519" y="5867972"/>
                <a:ext cx="1138260" cy="619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0519" y="5867972"/>
                <a:ext cx="1138260" cy="619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 Box 10"/>
              <p:cNvSpPr txBox="1">
                <a:spLocks noChangeArrowheads="1"/>
              </p:cNvSpPr>
              <p:nvPr/>
            </p:nvSpPr>
            <p:spPr bwMode="auto">
              <a:xfrm>
                <a:off x="3437650" y="5843639"/>
                <a:ext cx="1292149" cy="668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𝟑</m:t>
                          </m:r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5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7650" y="5843639"/>
                <a:ext cx="1292149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 Box 10"/>
              <p:cNvSpPr txBox="1">
                <a:spLocks noChangeArrowheads="1"/>
              </p:cNvSpPr>
              <p:nvPr/>
            </p:nvSpPr>
            <p:spPr bwMode="auto">
              <a:xfrm>
                <a:off x="4613609" y="5980848"/>
                <a:ext cx="11382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𝝅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3609" y="5980848"/>
                <a:ext cx="1138260" cy="4001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 Box 10"/>
              <p:cNvSpPr txBox="1">
                <a:spLocks noChangeArrowheads="1"/>
              </p:cNvSpPr>
              <p:nvPr/>
            </p:nvSpPr>
            <p:spPr bwMode="auto">
              <a:xfrm>
                <a:off x="5633424" y="5837355"/>
                <a:ext cx="1292149" cy="67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𝟓</m:t>
                          </m:r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3424" y="5837355"/>
                <a:ext cx="1292149" cy="6748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 Box 10"/>
              <p:cNvSpPr txBox="1">
                <a:spLocks noChangeArrowheads="1"/>
              </p:cNvSpPr>
              <p:nvPr/>
            </p:nvSpPr>
            <p:spPr bwMode="auto">
              <a:xfrm>
                <a:off x="6725918" y="5840497"/>
                <a:ext cx="1292149" cy="668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𝟑</m:t>
                          </m:r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5918" y="5840497"/>
                <a:ext cx="1292149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 Box 10"/>
              <p:cNvSpPr txBox="1">
                <a:spLocks noChangeArrowheads="1"/>
              </p:cNvSpPr>
              <p:nvPr/>
            </p:nvSpPr>
            <p:spPr bwMode="auto">
              <a:xfrm>
                <a:off x="7818412" y="5847638"/>
                <a:ext cx="1292149" cy="6665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𝚫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𝝋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华文中宋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𝟕</m:t>
                          </m:r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华文中宋" pitchFamily="2" charset="-122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mc:Choice>
        <mc:Fallback xmlns="">
          <p:sp>
            <p:nvSpPr>
              <p:cNvPr id="109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8412" y="5847638"/>
                <a:ext cx="1292149" cy="6665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2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6" grpId="0" autoUpdateAnimBg="0"/>
      <p:bldP spid="55307" grpId="0" animBg="1"/>
      <p:bldP spid="55308" grpId="0" autoUpdateAnimBg="0"/>
      <p:bldP spid="55309" grpId="0" autoUpdateAnimBg="0"/>
      <p:bldP spid="55310" grpId="0" autoUpdateAnimBg="0"/>
      <p:bldP spid="55311" grpId="0" animBg="1"/>
      <p:bldP spid="55312" grpId="0" autoUpdateAnimBg="0"/>
      <p:bldP spid="55313" grpId="0" autoUpdateAnimBg="0"/>
      <p:bldP spid="55314" grpId="0" autoUpdateAnimBg="0"/>
      <p:bldP spid="55315" grpId="0" animBg="1"/>
      <p:bldP spid="55316" grpId="0" autoUpdateAnimBg="0"/>
      <p:bldP spid="55320" grpId="0" autoUpdateAnimBg="0"/>
      <p:bldP spid="55321" grpId="0" animBg="1"/>
      <p:bldP spid="55322" grpId="0" autoUpdateAnimBg="0"/>
      <p:bldP spid="55323" grpId="0" autoUpdateAnimBg="0"/>
      <p:bldP spid="55324" grpId="0" animBg="1"/>
      <p:bldP spid="55325" grpId="0" autoUpdateAnimBg="0"/>
      <p:bldP spid="55403" grpId="0" animBg="1"/>
      <p:bldP spid="55404" grpId="0" autoUpdateAnimBg="0"/>
      <p:bldP spid="55405" grpId="0" autoUpdateAnimBg="0"/>
      <p:bldP spid="55406" grpId="0" animBg="1"/>
      <p:bldP spid="55407" grpId="0" autoUpdateAnimBg="0"/>
      <p:bldP spid="55408" grpId="0" autoUpdateAnimBg="0"/>
      <p:bldP spid="55409" grpId="0" animBg="1"/>
      <p:bldP spid="55410" grpId="0" autoUpdateAnimBg="0"/>
      <p:bldP spid="102" grpId="0" autoUpdateAnimBg="0"/>
      <p:bldP spid="103" grpId="0" autoUpdateAnimBg="0"/>
      <p:bldP spid="104" grpId="0" autoUpdateAnimBg="0"/>
      <p:bldP spid="105" grpId="0" autoUpdateAnimBg="0"/>
      <p:bldP spid="106" grpId="0" autoUpdateAnimBg="0"/>
      <p:bldP spid="107" grpId="0" autoUpdateAnimBg="0"/>
      <p:bldP spid="108" grpId="0" autoUpdateAnimBg="0"/>
      <p:bldP spid="10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半波片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c:\users\sli\appdata\roaming\360se6\User Data\temp\Waveplate_no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57" y="1440387"/>
            <a:ext cx="6270222" cy="458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1/4</a:t>
            </a:r>
            <a:r>
              <a:rPr lang="zh-CN" altLang="en-US" dirty="0" smtClean="0"/>
              <a:t>波片和线偏振片产生圆偏振光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28</a:t>
            </a:fld>
            <a:endParaRPr lang="en-US"/>
          </a:p>
        </p:txBody>
      </p:sp>
      <p:pic>
        <p:nvPicPr>
          <p:cNvPr id="26626" name="Picture 2" descr="c:\users\sli\appdata\roaming\360se6\User Data\temp\791px-Circular.Polarization.Circularly.Polarized.Light_Circular.Polarizer_Crea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2916"/>
            <a:ext cx="8085634" cy="3557270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3849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原偏振到线偏振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29</a:t>
            </a:fld>
            <a:endParaRPr lang="en-US"/>
          </a:p>
        </p:txBody>
      </p:sp>
      <p:pic>
        <p:nvPicPr>
          <p:cNvPr id="27650" name="Picture 2" descr="c:\users\sli\appdata\roaming\360se6\User Data\temp\778px-Circular.Polarization.Circularly.Polarized.Light_Circular.Polarizer_Pass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7" y="1707187"/>
            <a:ext cx="8246033" cy="375205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5072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偏振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电磁波电场和磁场在特别方向上振动，称偏振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3</a:t>
            </a:fld>
            <a:endParaRPr lang="en-US"/>
          </a:p>
        </p:txBody>
      </p:sp>
      <p:pic>
        <p:nvPicPr>
          <p:cNvPr id="22530" name="Picture 2" descr="c:\users\sli\appdata\roaming\360se6\User Data\temp\Electromagnetic_wa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38402"/>
            <a:ext cx="762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圆偏振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线偏振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 smtClean="0"/>
                  <a:t>  圆偏振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615" b="-35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:\users\sli\appdata\roaming\360se6\User Data\temp\863px-Circular.Polarization.Circularly.Polarized.Light_Homogenous_Circular.Pol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33789"/>
            <a:ext cx="8220075" cy="4000501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714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线偏振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673250" y="1387331"/>
                <a:ext cx="583348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如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 smtClean="0"/>
                  <a:t> 同相位</a:t>
                </a:r>
                <a:endParaRPr lang="en-US" altLang="zh-CN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i="0" dirty="0" smtClean="0">
                    <a:latin typeface="+mj-lt"/>
                  </a:rPr>
                  <a:t>即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/>
                        </a:rPr>
                        <m:t>𝜃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  <m:r>
                        <a:rPr lang="en-US" altLang="zh-CN" b="0" i="1" dirty="0" smtClean="0"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/>
                        </a:rPr>
                        <m:t>𝜃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称线偏振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50" y="1387331"/>
                <a:ext cx="5833483" cy="4351338"/>
              </a:xfrm>
              <a:prstGeom prst="rect">
                <a:avLst/>
              </a:prstGeom>
              <a:blipFill>
                <a:blip r:embed="rId2"/>
                <a:stretch>
                  <a:fillRect l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32" y="3366881"/>
            <a:ext cx="1197887" cy="295728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341004" y="96924"/>
            <a:ext cx="2737625" cy="2490160"/>
            <a:chOff x="1717288" y="3910640"/>
            <a:chExt cx="2737625" cy="2490160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endCxn id="17" idx="7"/>
            </p:cNvCxnSpPr>
            <p:nvPr/>
          </p:nvCxnSpPr>
          <p:spPr>
            <a:xfrm flipV="1">
              <a:off x="3061010" y="4638423"/>
              <a:ext cx="638693" cy="6584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/>
            <p:cNvSpPr/>
            <p:nvPr/>
          </p:nvSpPr>
          <p:spPr>
            <a:xfrm>
              <a:off x="3135028" y="5068108"/>
              <a:ext cx="267629" cy="47974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380355" y="4923145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355" y="4923145"/>
                  <a:ext cx="29704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199434" y="4531510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434" y="4531510"/>
                  <a:ext cx="29704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699703" y="4318658"/>
                  <a:ext cx="297046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703" y="4318658"/>
                  <a:ext cx="297046" cy="40293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81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7" y="5279104"/>
                  <a:ext cx="29704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763964" y="3910640"/>
                  <a:ext cx="2970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964" y="3910640"/>
                  <a:ext cx="29704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2041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5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574158"/>
            <a:ext cx="5265156" cy="5602805"/>
          </a:xfrm>
        </p:spPr>
        <p:txBody>
          <a:bodyPr/>
          <a:lstStyle/>
          <a:p>
            <a:r>
              <a:rPr lang="zh-CN" altLang="en-US" dirty="0" smtClean="0"/>
              <a:t>自然光中存在各个方向的偏振光，整体表现无偏振</a:t>
            </a:r>
            <a:endParaRPr lang="en-US" altLang="zh-CN" dirty="0" smtClean="0"/>
          </a:p>
          <a:p>
            <a:r>
              <a:rPr lang="zh-CN" altLang="en-US" dirty="0" smtClean="0"/>
              <a:t>利用偏振片，可从无偏振的光源中得到偏振光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31277-AD78-4810-8D88-D6F4148165C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270" y="808088"/>
            <a:ext cx="2368180" cy="22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42" y="3734571"/>
            <a:ext cx="3424808" cy="233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31" y="3734571"/>
            <a:ext cx="2067626" cy="23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Picture 3" descr="33_Figure24-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" y="422306"/>
            <a:ext cx="5765735" cy="27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6112381" y="3411380"/>
                <a:ext cx="2851333" cy="1735318"/>
              </a:xfrm>
              <a:prstGeom prst="rect">
                <a:avLst/>
              </a:prstGeom>
            </p:spPr>
            <p:txBody>
              <a:bodyPr numCol="1" anchor="ctr" anchorCtr="1">
                <a:noAutofit/>
              </a:bodyPr>
              <a:lstStyle>
                <a:lvl1pPr marL="0" indent="0" algn="ctr" rtl="0" eaLnBrk="1" latinLnBrk="0" hangingPunct="1">
                  <a:spcBef>
                    <a:spcPct val="20000"/>
                  </a:spcBef>
                  <a:buFontTx/>
                  <a:buNone/>
                  <a:defRPr kumimoji="0" lang="zh-CN" sz="2400">
                    <a:solidFill>
                      <a:srgbClr val="16388A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latinLnBrk="0" hangingPunct="1">
                  <a:spcBef>
                    <a:spcPct val="20000"/>
                  </a:spcBef>
                  <a:buChar char="–"/>
                  <a:defRPr kumimoji="0" lang="zh-CN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latinLnBrk="0" hangingPunct="1">
                  <a:spcBef>
                    <a:spcPct val="20000"/>
                  </a:spcBef>
                  <a:buChar char="–"/>
                  <a:defRPr kumimoji="0" lang="zh-CN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latinLnBrk="0" hangingPunct="1">
                  <a:spcBef>
                    <a:spcPct val="20000"/>
                  </a:spcBef>
                  <a:buChar char="»"/>
                  <a:defRPr kumimoji="0" lang="zh-CN"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algn="l" fontAlgn="auto">
                  <a:spcAft>
                    <a:spcPts val="0"/>
                  </a:spcAft>
                </a:pPr>
                <a:r>
                  <a:rPr lang="zh-CN" altLang="en-US" sz="2000" kern="0" dirty="0" smtClean="0">
                    <a:solidFill>
                      <a:schemeClr val="tx1"/>
                    </a:solidFill>
                  </a:rPr>
                  <a:t>电场投影</a:t>
                </a:r>
              </a:p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ar-AE" altLang="zh-CN" sz="200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zh-CN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ar-AE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ar-AE" altLang="zh-CN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ar-AE" sz="20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ar-AE" altLang="zh-CN" sz="2000" kern="0" dirty="0" smtClean="0">
                  <a:solidFill>
                    <a:schemeClr val="tx1"/>
                  </a:solidFill>
                </a:endParaRPr>
              </a:p>
              <a:p>
                <a:pPr algn="l" fontAlgn="auto">
                  <a:spcAft>
                    <a:spcPts val="0"/>
                  </a:spcAft>
                </a:pPr>
                <a:r>
                  <a:rPr lang="zh-CN" altLang="en-US" sz="2000" kern="0" dirty="0" smtClean="0">
                    <a:solidFill>
                      <a:schemeClr val="tx1"/>
                    </a:solidFill>
                  </a:rPr>
                  <a:t>透过偏振片后电场强度</a:t>
                </a:r>
              </a:p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  </m:t>
                      </m:r>
                      <m:sSub>
                        <m:sSub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altLang="zh-CN" sz="2000" i="1" kern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381" y="3411380"/>
                <a:ext cx="2851333" cy="1735318"/>
              </a:xfrm>
              <a:prstGeom prst="rect">
                <a:avLst/>
              </a:prstGeom>
              <a:blipFill>
                <a:blip r:embed="rId3"/>
                <a:stretch>
                  <a:fillRect l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6112381" y="4902514"/>
                <a:ext cx="2953111" cy="1735318"/>
              </a:xfrm>
              <a:prstGeom prst="rect">
                <a:avLst/>
              </a:prstGeom>
            </p:spPr>
            <p:txBody>
              <a:bodyPr numCol="1" anchor="ctr" anchorCtr="1">
                <a:noAutofit/>
              </a:bodyPr>
              <a:lstStyle>
                <a:lvl1pPr marL="0" indent="0" algn="ctr" rtl="0" eaLnBrk="1" latinLnBrk="0" hangingPunct="1">
                  <a:spcBef>
                    <a:spcPct val="20000"/>
                  </a:spcBef>
                  <a:buFontTx/>
                  <a:buNone/>
                  <a:defRPr kumimoji="0" lang="zh-CN" sz="2400">
                    <a:solidFill>
                      <a:srgbClr val="16388A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latinLnBrk="0" hangingPunct="1">
                  <a:spcBef>
                    <a:spcPct val="20000"/>
                  </a:spcBef>
                  <a:buChar char="–"/>
                  <a:defRPr kumimoji="0" lang="zh-CN"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latinLnBrk="0" hangingPunct="1">
                  <a:spcBef>
                    <a:spcPct val="20000"/>
                  </a:spcBef>
                  <a:buChar char="–"/>
                  <a:defRPr kumimoji="0" lang="zh-CN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latinLnBrk="0" hangingPunct="1">
                  <a:spcBef>
                    <a:spcPct val="20000"/>
                  </a:spcBef>
                  <a:buChar char="»"/>
                  <a:defRPr kumimoji="0" lang="zh-CN"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eaLnBrk="1" latinLnBrk="0" hangingPunct="1">
                  <a:spcBef>
                    <a:spcPct val="20000"/>
                  </a:spcBef>
                  <a:buChar char="•"/>
                  <a:defRPr kumimoji="0" lang="zh-CN"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ar-AE" altLang="zh-CN" sz="200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ar-AE" altLang="zh-CN" sz="200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ar-AE" altLang="zh-CN" sz="2000" i="1" kern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 altLang="zh-CN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altLang="zh-CN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ar-AE" altLang="zh-CN" sz="2000" kern="0" dirty="0" smtClean="0">
                  <a:solidFill>
                    <a:schemeClr val="tx1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zh-CN" altLang="en-US" sz="2000" kern="0" dirty="0" smtClean="0">
                    <a:solidFill>
                      <a:schemeClr val="tx1"/>
                    </a:solidFill>
                  </a:rPr>
                  <a:t>非偏振光起偏后强度</a:t>
                </a: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381" y="4902514"/>
                <a:ext cx="2953111" cy="1735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85" y="3411380"/>
            <a:ext cx="5791915" cy="32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 descr="33_Figure26-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527050"/>
            <a:ext cx="5713413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01" y="3827267"/>
            <a:ext cx="2857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椭圆偏振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5490927" cy="5001419"/>
              </a:xfrm>
            </p:spPr>
            <p:txBody>
              <a:bodyPr/>
              <a:lstStyle/>
              <a:p>
                <a:r>
                  <a:rPr lang="zh-CN" altLang="en-US" dirty="0" smtClean="0"/>
                  <a:t>如果电场两垂直方向存在相位差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</a:rPr>
                            <m:t>𝐸</m:t>
                          </m:r>
                        </m:e>
                      </m:acc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𝑘𝑧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dirty="0" smtClean="0">
                  <a:latin typeface="Symbol" pitchFamily="18" charset="2"/>
                </a:endParaRPr>
              </a:p>
              <a:p>
                <a:r>
                  <a:rPr lang="zh-CN" altLang="en-US" dirty="0" smtClean="0"/>
                  <a:t>线偏振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椭圆偏振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𝜙</m:t>
                    </m:r>
                    <m:r>
                      <a:rPr lang="en-US" altLang="zh-CN" b="0" i="1" smtClean="0">
                        <a:latin typeface="Cambria Math"/>
                      </a:rPr>
                      <m:t>≠0</m:t>
                    </m:r>
                  </m:oMath>
                </a14:m>
                <a:endParaRPr lang="zh-CN" altLang="en-US" dirty="0" smtClean="0"/>
              </a:p>
              <a:p>
                <a:endParaRPr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5490927" cy="5001419"/>
              </a:xfrm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 descr="http://upload.wikimedia.org/wikipedia/commons/thumb/8/82/Circular.Polarization.Circularly.Polarized.Light_Without.Components_Right.Handed.svg/440px-Circular.Polarization.Circularly.Polarized.Light_Without.Components_Right.Hand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36" y="2340436"/>
            <a:ext cx="4191000" cy="24574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17" y="4838200"/>
            <a:ext cx="3133637" cy="19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20389" y="406938"/>
            <a:ext cx="1970292" cy="1827004"/>
            <a:chOff x="1717288" y="3782808"/>
            <a:chExt cx="2737625" cy="2617992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717288" y="5296829"/>
              <a:ext cx="2687444" cy="111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V="1">
              <a:off x="3061010" y="4001294"/>
              <a:ext cx="0" cy="23995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endCxn id="9" idx="7"/>
            </p:cNvCxnSpPr>
            <p:nvPr/>
          </p:nvCxnSpPr>
          <p:spPr>
            <a:xfrm flipV="1">
              <a:off x="3061010" y="4638423"/>
              <a:ext cx="638693" cy="65840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2157761" y="4365702"/>
              <a:ext cx="1806498" cy="186225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" name="弧形 9"/>
            <p:cNvSpPr/>
            <p:nvPr/>
          </p:nvSpPr>
          <p:spPr>
            <a:xfrm>
              <a:off x="3135028" y="5068108"/>
              <a:ext cx="267629" cy="47974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05512" y="4819366"/>
                  <a:ext cx="297047" cy="573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512" y="4819366"/>
                  <a:ext cx="297047" cy="573335"/>
                </a:xfrm>
                <a:prstGeom prst="rect">
                  <a:avLst/>
                </a:prstGeom>
                <a:blipFill>
                  <a:blip r:embed="rId2"/>
                  <a:stretch>
                    <a:fillRect l="-45714" r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167370" y="4409693"/>
                  <a:ext cx="297047" cy="573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370" y="4409693"/>
                  <a:ext cx="297047" cy="573335"/>
                </a:xfrm>
                <a:prstGeom prst="rect">
                  <a:avLst/>
                </a:prstGeom>
                <a:blipFill>
                  <a:blip r:embed="rId3"/>
                  <a:stretch>
                    <a:fillRect l="-71429" r="-20000"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750018" y="3968388"/>
                  <a:ext cx="297047" cy="6269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0018" y="3968388"/>
                  <a:ext cx="297047" cy="626901"/>
                </a:xfrm>
                <a:prstGeom prst="rect">
                  <a:avLst/>
                </a:prstGeom>
                <a:blipFill>
                  <a:blip r:embed="rId4"/>
                  <a:stretch>
                    <a:fillRect l="-45714" r="-1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57866" y="5279104"/>
                  <a:ext cx="297047" cy="573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866" y="5279104"/>
                  <a:ext cx="297047" cy="573335"/>
                </a:xfrm>
                <a:prstGeom prst="rect">
                  <a:avLst/>
                </a:prstGeom>
                <a:blipFill>
                  <a:blip r:embed="rId5"/>
                  <a:stretch>
                    <a:fillRect l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686496" y="3782808"/>
                  <a:ext cx="297047" cy="5733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6496" y="3782808"/>
                  <a:ext cx="297047" cy="573335"/>
                </a:xfrm>
                <a:prstGeom prst="rect">
                  <a:avLst/>
                </a:prstGeom>
                <a:blipFill>
                  <a:blip r:embed="rId6"/>
                  <a:stretch>
                    <a:fillRect l="-42857" r="-11429"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组合 83"/>
          <p:cNvGrpSpPr/>
          <p:nvPr/>
        </p:nvGrpSpPr>
        <p:grpSpPr>
          <a:xfrm>
            <a:off x="418349" y="4015744"/>
            <a:ext cx="1970292" cy="1804702"/>
            <a:chOff x="3350454" y="-46136"/>
            <a:chExt cx="2737625" cy="2586034"/>
          </a:xfrm>
        </p:grpSpPr>
        <p:grpSp>
          <p:nvGrpSpPr>
            <p:cNvPr id="16" name="组合 15"/>
            <p:cNvGrpSpPr/>
            <p:nvPr/>
          </p:nvGrpSpPr>
          <p:grpSpPr>
            <a:xfrm>
              <a:off x="3350454" y="-46136"/>
              <a:ext cx="2737625" cy="2586034"/>
              <a:chOff x="1717288" y="3814766"/>
              <a:chExt cx="2737625" cy="25860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 flipV="1">
                <a:off x="1717288" y="5296829"/>
                <a:ext cx="2687444" cy="1115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V="1">
                <a:off x="3061010" y="4001294"/>
                <a:ext cx="0" cy="239950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endCxn id="20" idx="7"/>
              </p:cNvCxnSpPr>
              <p:nvPr/>
            </p:nvCxnSpPr>
            <p:spPr>
              <a:xfrm flipV="1">
                <a:off x="3061010" y="4638423"/>
                <a:ext cx="638693" cy="65840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2157761" y="4365702"/>
                <a:ext cx="1806498" cy="186225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762597" y="4201905"/>
                    <a:ext cx="297047" cy="626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2597" y="4201905"/>
                    <a:ext cx="297047" cy="6269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5714" r="-1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655508" y="3814766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5508" y="3814766"/>
                    <a:ext cx="297047" cy="57333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2857" r="-11429" b="-107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3443326" y="5211860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3326" y="5211860"/>
                    <a:ext cx="297047" cy="5733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8571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590601" y="4433700"/>
                    <a:ext cx="297047" cy="607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0601" y="4433700"/>
                    <a:ext cx="297047" cy="60797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4286" r="-25714" b="-57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" name="直接连接符 27"/>
            <p:cNvCxnSpPr>
              <a:endCxn id="20" idx="7"/>
            </p:cNvCxnSpPr>
            <p:nvPr/>
          </p:nvCxnSpPr>
          <p:spPr>
            <a:xfrm>
              <a:off x="4694176" y="777521"/>
              <a:ext cx="63869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332869" y="777521"/>
              <a:ext cx="0" cy="66955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2477761" y="4015744"/>
            <a:ext cx="1970292" cy="1804702"/>
            <a:chOff x="6218340" y="-46859"/>
            <a:chExt cx="2737625" cy="2586034"/>
          </a:xfrm>
        </p:grpSpPr>
        <p:grpSp>
          <p:nvGrpSpPr>
            <p:cNvPr id="33" name="组合 32"/>
            <p:cNvGrpSpPr/>
            <p:nvPr/>
          </p:nvGrpSpPr>
          <p:grpSpPr>
            <a:xfrm>
              <a:off x="6218340" y="-46859"/>
              <a:ext cx="2737625" cy="2586034"/>
              <a:chOff x="1717288" y="3814766"/>
              <a:chExt cx="2737625" cy="2586034"/>
            </a:xfrm>
          </p:grpSpPr>
          <p:cxnSp>
            <p:nvCxnSpPr>
              <p:cNvPr id="34" name="直接箭头连接符 33"/>
              <p:cNvCxnSpPr/>
              <p:nvPr/>
            </p:nvCxnSpPr>
            <p:spPr>
              <a:xfrm flipV="1">
                <a:off x="1717288" y="5296829"/>
                <a:ext cx="2687444" cy="1115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V="1">
                <a:off x="3061010" y="4001294"/>
                <a:ext cx="0" cy="239950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 flipV="1">
                <a:off x="3061010" y="4807012"/>
                <a:ext cx="495742" cy="48981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椭圆 36"/>
              <p:cNvSpPr/>
              <p:nvPr/>
            </p:nvSpPr>
            <p:spPr>
              <a:xfrm>
                <a:off x="2157761" y="4365702"/>
                <a:ext cx="1806498" cy="186225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3544435" y="4283271"/>
                    <a:ext cx="297047" cy="626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4435" y="4283271"/>
                    <a:ext cx="297047" cy="62690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5714" r="-1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640014" y="3814766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014" y="3814766"/>
                    <a:ext cx="297047" cy="57333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2857" r="-11429" b="-107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2625115" y="4596854"/>
                    <a:ext cx="297047" cy="607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5115" y="4596854"/>
                    <a:ext cx="297047" cy="60797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4286" r="-25714" b="-57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3299773" y="5247200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9773" y="5247200"/>
                    <a:ext cx="297047" cy="57333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1429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3" name="直接连接符 42"/>
            <p:cNvCxnSpPr/>
            <p:nvPr/>
          </p:nvCxnSpPr>
          <p:spPr>
            <a:xfrm>
              <a:off x="7532688" y="944664"/>
              <a:ext cx="525116" cy="72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8040110" y="945387"/>
              <a:ext cx="17694" cy="49539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4477705" y="4015744"/>
            <a:ext cx="1970292" cy="1804702"/>
            <a:chOff x="520067" y="2797425"/>
            <a:chExt cx="2737625" cy="2586034"/>
          </a:xfrm>
        </p:grpSpPr>
        <p:grpSp>
          <p:nvGrpSpPr>
            <p:cNvPr id="49" name="组合 48"/>
            <p:cNvGrpSpPr/>
            <p:nvPr/>
          </p:nvGrpSpPr>
          <p:grpSpPr>
            <a:xfrm>
              <a:off x="520067" y="2797425"/>
              <a:ext cx="2737625" cy="2586034"/>
              <a:chOff x="1717288" y="3814766"/>
              <a:chExt cx="2737625" cy="2586034"/>
            </a:xfrm>
          </p:grpSpPr>
          <p:cxnSp>
            <p:nvCxnSpPr>
              <p:cNvPr id="50" name="直接箭头连接符 49"/>
              <p:cNvCxnSpPr/>
              <p:nvPr/>
            </p:nvCxnSpPr>
            <p:spPr>
              <a:xfrm flipV="1">
                <a:off x="1717288" y="5296829"/>
                <a:ext cx="2687444" cy="1115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 flipV="1">
                <a:off x="3061010" y="4001294"/>
                <a:ext cx="0" cy="239950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 flipV="1">
                <a:off x="3061010" y="4973201"/>
                <a:ext cx="286947" cy="32362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椭圆 52"/>
              <p:cNvSpPr/>
              <p:nvPr/>
            </p:nvSpPr>
            <p:spPr>
              <a:xfrm>
                <a:off x="2157761" y="4365702"/>
                <a:ext cx="1806498" cy="186225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319157" y="4431020"/>
                    <a:ext cx="297047" cy="626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9157" y="4431020"/>
                    <a:ext cx="297047" cy="62690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8571" r="-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655508" y="3814766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5508" y="3814766"/>
                    <a:ext cx="297047" cy="57333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2857" r="-11429" b="-107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603123" y="4689630"/>
                    <a:ext cx="297047" cy="607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3123" y="4689630"/>
                    <a:ext cx="297047" cy="60797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1429" r="-25714" b="-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3155351" y="5293929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5351" y="5293929"/>
                    <a:ext cx="297047" cy="57333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1429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直接连接符 58"/>
            <p:cNvCxnSpPr/>
            <p:nvPr/>
          </p:nvCxnSpPr>
          <p:spPr>
            <a:xfrm>
              <a:off x="1863789" y="3930493"/>
              <a:ext cx="286947" cy="253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150736" y="3955860"/>
              <a:ext cx="0" cy="35389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6720389" y="4001294"/>
            <a:ext cx="1970291" cy="1804702"/>
            <a:chOff x="3480716" y="2776720"/>
            <a:chExt cx="2737624" cy="2586034"/>
          </a:xfrm>
        </p:grpSpPr>
        <p:grpSp>
          <p:nvGrpSpPr>
            <p:cNvPr id="66" name="组合 65"/>
            <p:cNvGrpSpPr/>
            <p:nvPr/>
          </p:nvGrpSpPr>
          <p:grpSpPr>
            <a:xfrm>
              <a:off x="3480716" y="2776720"/>
              <a:ext cx="2737624" cy="2586034"/>
              <a:chOff x="1717289" y="3814766"/>
              <a:chExt cx="2737624" cy="2586034"/>
            </a:xfrm>
          </p:grpSpPr>
          <p:cxnSp>
            <p:nvCxnSpPr>
              <p:cNvPr id="67" name="直接箭头连接符 66"/>
              <p:cNvCxnSpPr/>
              <p:nvPr/>
            </p:nvCxnSpPr>
            <p:spPr>
              <a:xfrm flipV="1">
                <a:off x="1717289" y="5296830"/>
                <a:ext cx="2687444" cy="1115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/>
              <p:nvPr/>
            </p:nvCxnSpPr>
            <p:spPr>
              <a:xfrm flipV="1">
                <a:off x="3061010" y="4001294"/>
                <a:ext cx="0" cy="239950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>
              <a:xfrm flipV="1">
                <a:off x="2701665" y="5296829"/>
                <a:ext cx="359345" cy="409066"/>
              </a:xfrm>
              <a:prstGeom prst="straightConnector1">
                <a:avLst/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2157761" y="4365702"/>
                <a:ext cx="1806498" cy="1862254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509408" y="5610618"/>
                    <a:ext cx="297047" cy="626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9408" y="5610618"/>
                    <a:ext cx="297047" cy="62690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8571" r="-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7866" y="5279104"/>
                    <a:ext cx="297047" cy="57333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640014" y="3814766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014" y="3814766"/>
                    <a:ext cx="297047" cy="57333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42857" r="-11429" b="-106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655733" y="4674248"/>
                    <a:ext cx="297047" cy="5733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5733" y="4674248"/>
                    <a:ext cx="297047" cy="57333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71429" r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3024103" y="5347801"/>
                    <a:ext cx="675601" cy="607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4103" y="5347801"/>
                    <a:ext cx="675601" cy="60797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3797" b="-57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直接连接符 75"/>
            <p:cNvCxnSpPr/>
            <p:nvPr/>
          </p:nvCxnSpPr>
          <p:spPr>
            <a:xfrm>
              <a:off x="4465092" y="4644056"/>
              <a:ext cx="3593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483354" y="4241058"/>
              <a:ext cx="0" cy="42933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内容占位符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</m:acc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zh-CN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sup>
                    </m:sSup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 smtClean="0">
                                <a:latin typeface="Cambria Math"/>
                              </a:rPr>
                              <m:t>𝑘𝑧</m:t>
                            </m:r>
                          </m:e>
                        </m:d>
                      </m:e>
                    </m:func>
                    <m:r>
                      <a:rPr lang="en-US" altLang="zh-CN" i="1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mtClean="0">
                        <a:latin typeface="Cambria Math"/>
                      </a:rPr>
                      <m:t>cos</m:t>
                    </m:r>
                    <m:r>
                      <a:rPr lang="en-US" altLang="zh-CN" i="1" smtClean="0">
                        <a:latin typeface="Cambria Math"/>
                      </a:rPr>
                      <m:t>⁡(</m:t>
                    </m:r>
                    <m:r>
                      <a:rPr lang="en-US" altLang="zh-CN" i="1" smtClean="0">
                        <a:latin typeface="Cambria Math"/>
                      </a:rPr>
                      <m:t>𝜔</m:t>
                    </m:r>
                    <m:r>
                      <a:rPr lang="en-US" altLang="zh-CN" i="1" smtClean="0">
                        <a:latin typeface="Cambria Math"/>
                      </a:rPr>
                      <m:t>𝑡</m:t>
                    </m:r>
                    <m:r>
                      <a:rPr lang="en-US" altLang="zh-CN" i="1" smtClean="0">
                        <a:latin typeface="Cambria Math"/>
                      </a:rPr>
                      <m:t>−</m:t>
                    </m:r>
                    <m:r>
                      <a:rPr lang="en-US" altLang="zh-CN" i="1" smtClean="0">
                        <a:latin typeface="Cambria Math"/>
                      </a:rPr>
                      <m:t>𝑘𝑧</m:t>
                    </m:r>
                    <m:r>
                      <a:rPr lang="en-US" altLang="zh-CN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标题 1"/>
          <p:cNvSpPr txBox="1">
            <a:spLocks/>
          </p:cNvSpPr>
          <p:nvPr/>
        </p:nvSpPr>
        <p:spPr>
          <a:xfrm>
            <a:off x="628650" y="365126"/>
            <a:ext cx="7886700" cy="874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 smtClean="0"/>
              <a:t>线</a:t>
            </a:r>
            <a:r>
              <a:rPr lang="zh-CN" altLang="en-US" sz="3600" dirty="0"/>
              <a:t>偏振</a:t>
            </a:r>
          </a:p>
        </p:txBody>
      </p:sp>
    </p:spTree>
    <p:extLst>
      <p:ext uri="{BB962C8B-B14F-4D97-AF65-F5344CB8AC3E}">
        <p14:creationId xmlns:p14="http://schemas.microsoft.com/office/powerpoint/2010/main" val="259829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古典型相册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2018PH116-12RLC电路</Template>
  <TotalTime>12556</TotalTime>
  <Words>543</Words>
  <Application>Microsoft Office PowerPoint</Application>
  <PresentationFormat>全屏显示(4:3)</PresentationFormat>
  <Paragraphs>207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67" baseType="lpstr">
      <vt:lpstr>黑体</vt:lpstr>
      <vt:lpstr>华文楷体</vt:lpstr>
      <vt:lpstr>华文新魏</vt:lpstr>
      <vt:lpstr>华文中宋</vt:lpstr>
      <vt:lpstr>宋体</vt:lpstr>
      <vt:lpstr>Arial</vt:lpstr>
      <vt:lpstr>Calibri</vt:lpstr>
      <vt:lpstr>Cambria Math</vt:lpstr>
      <vt:lpstr>Century Schoolbook</vt:lpstr>
      <vt:lpstr>Symbol</vt:lpstr>
      <vt:lpstr>Times New Roman</vt:lpstr>
      <vt:lpstr>古典型相册</vt:lpstr>
      <vt:lpstr>2_自定义设计方案</vt:lpstr>
      <vt:lpstr>3_自定义设计方案</vt:lpstr>
      <vt:lpstr>4_自定义设计方案</vt:lpstr>
      <vt:lpstr>1_自定义设计方案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Image</vt:lpstr>
      <vt:lpstr>Introduction to physics</vt:lpstr>
      <vt:lpstr>PowerPoint 演示文稿</vt:lpstr>
      <vt:lpstr>偏振</vt:lpstr>
      <vt:lpstr>线偏振</vt:lpstr>
      <vt:lpstr>PowerPoint 演示文稿</vt:lpstr>
      <vt:lpstr>PowerPoint 演示文稿</vt:lpstr>
      <vt:lpstr>PowerPoint 演示文稿</vt:lpstr>
      <vt:lpstr>椭圆偏振</vt:lpstr>
      <vt:lpstr>PowerPoint 演示文稿</vt:lpstr>
      <vt:lpstr>圆偏振</vt:lpstr>
      <vt:lpstr>椭圆偏振</vt:lpstr>
      <vt:lpstr>PowerPoint 演示文稿</vt:lpstr>
      <vt:lpstr>PowerPoint 演示文稿</vt:lpstr>
      <vt:lpstr>布鲁斯特角</vt:lpstr>
      <vt:lpstr>PowerPoint 演示文稿</vt:lpstr>
      <vt:lpstr>利用折射起偏</vt:lpstr>
      <vt:lpstr>散射与偏振</vt:lpstr>
      <vt:lpstr>双折射</vt:lpstr>
      <vt:lpstr>Anisotropic Material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波片</vt:lpstr>
      <vt:lpstr>PowerPoint 演示文稿</vt:lpstr>
      <vt:lpstr>半波片</vt:lpstr>
      <vt:lpstr>用1/4波片和线偏振片产生圆偏振光</vt:lpstr>
      <vt:lpstr>原偏振到线偏振</vt:lpstr>
      <vt:lpstr>圆偏振 → 线偏振  →  圆偏振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physics</dc:title>
  <dc:creator>xji</dc:creator>
  <cp:lastModifiedBy>li sheng</cp:lastModifiedBy>
  <cp:revision>372</cp:revision>
  <dcterms:created xsi:type="dcterms:W3CDTF">2014-06-19T23:48:40Z</dcterms:created>
  <dcterms:modified xsi:type="dcterms:W3CDTF">2018-11-06T21:17:40Z</dcterms:modified>
</cp:coreProperties>
</file>